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23"/>
  </p:notesMasterIdLst>
  <p:handoutMasterIdLst>
    <p:handoutMasterId r:id="rId24"/>
  </p:handoutMasterIdLst>
  <p:sldIdLst>
    <p:sldId id="494" r:id="rId2"/>
    <p:sldId id="506" r:id="rId3"/>
    <p:sldId id="543" r:id="rId4"/>
    <p:sldId id="518" r:id="rId5"/>
    <p:sldId id="542" r:id="rId6"/>
    <p:sldId id="456" r:id="rId7"/>
    <p:sldId id="555" r:id="rId8"/>
    <p:sldId id="537" r:id="rId9"/>
    <p:sldId id="554" r:id="rId10"/>
    <p:sldId id="529" r:id="rId11"/>
    <p:sldId id="546" r:id="rId12"/>
    <p:sldId id="530" r:id="rId13"/>
    <p:sldId id="547" r:id="rId14"/>
    <p:sldId id="532" r:id="rId15"/>
    <p:sldId id="551" r:id="rId16"/>
    <p:sldId id="539" r:id="rId17"/>
    <p:sldId id="549" r:id="rId18"/>
    <p:sldId id="545" r:id="rId19"/>
    <p:sldId id="550" r:id="rId20"/>
    <p:sldId id="534" r:id="rId21"/>
    <p:sldId id="548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E8"/>
    <a:srgbClr val="FCE9E6"/>
    <a:srgbClr val="FCFCE3"/>
    <a:srgbClr val="742DD3"/>
    <a:srgbClr val="FB8C5F"/>
    <a:srgbClr val="FF9900"/>
    <a:srgbClr val="BC9AEA"/>
    <a:srgbClr val="FF505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56" autoAdjust="0"/>
  </p:normalViewPr>
  <p:slideViewPr>
    <p:cSldViewPr>
      <p:cViewPr>
        <p:scale>
          <a:sx n="134" d="100"/>
          <a:sy n="134" d="100"/>
        </p:scale>
        <p:origin x="-6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07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gagnon:Dropbox:Women%20issues:CompleteStatsAuthor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Sheet8!$L$3:$L$4</c:f>
              <c:strCache>
                <c:ptCount val="1"/>
                <c:pt idx="0">
                  <c:v>Column Labels Female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8"/>
            <c:bubble3D val="0"/>
          </c:dPt>
          <c:cat>
            <c:strRef>
              <c:f>Sheet8!$K$5:$K$66</c:f>
              <c:strCache>
                <c:ptCount val="62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  <c:pt idx="23">
                  <c:v>46</c:v>
                </c:pt>
                <c:pt idx="24">
                  <c:v>47</c:v>
                </c:pt>
                <c:pt idx="25">
                  <c:v>48</c:v>
                </c:pt>
                <c:pt idx="26">
                  <c:v>49</c:v>
                </c:pt>
                <c:pt idx="27">
                  <c:v>50</c:v>
                </c:pt>
                <c:pt idx="28">
                  <c:v>51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57</c:v>
                </c:pt>
                <c:pt idx="35">
                  <c:v>58</c:v>
                </c:pt>
                <c:pt idx="36">
                  <c:v>59</c:v>
                </c:pt>
                <c:pt idx="37">
                  <c:v>60</c:v>
                </c:pt>
                <c:pt idx="38">
                  <c:v>61</c:v>
                </c:pt>
                <c:pt idx="39">
                  <c:v>62</c:v>
                </c:pt>
                <c:pt idx="40">
                  <c:v>63</c:v>
                </c:pt>
                <c:pt idx="41">
                  <c:v>64</c:v>
                </c:pt>
                <c:pt idx="42">
                  <c:v>65</c:v>
                </c:pt>
                <c:pt idx="43">
                  <c:v>66</c:v>
                </c:pt>
                <c:pt idx="44">
                  <c:v>67</c:v>
                </c:pt>
                <c:pt idx="45">
                  <c:v>68</c:v>
                </c:pt>
                <c:pt idx="46">
                  <c:v>69</c:v>
                </c:pt>
                <c:pt idx="47">
                  <c:v>70</c:v>
                </c:pt>
                <c:pt idx="48">
                  <c:v>71</c:v>
                </c:pt>
                <c:pt idx="49">
                  <c:v>72</c:v>
                </c:pt>
                <c:pt idx="50">
                  <c:v>73</c:v>
                </c:pt>
                <c:pt idx="51">
                  <c:v>74</c:v>
                </c:pt>
                <c:pt idx="52">
                  <c:v>75</c:v>
                </c:pt>
                <c:pt idx="53">
                  <c:v>76</c:v>
                </c:pt>
                <c:pt idx="54">
                  <c:v>77</c:v>
                </c:pt>
                <c:pt idx="55">
                  <c:v>78</c:v>
                </c:pt>
                <c:pt idx="56">
                  <c:v>79</c:v>
                </c:pt>
                <c:pt idx="57">
                  <c:v>80</c:v>
                </c:pt>
                <c:pt idx="58">
                  <c:v>81</c:v>
                </c:pt>
                <c:pt idx="59">
                  <c:v>84</c:v>
                </c:pt>
                <c:pt idx="60">
                  <c:v>(blank)</c:v>
                </c:pt>
                <c:pt idx="61">
                  <c:v>Grand Total</c:v>
                </c:pt>
              </c:strCache>
            </c:strRef>
          </c:cat>
          <c:val>
            <c:numRef>
              <c:f>Sheet8!$L$5:$L$66</c:f>
              <c:numCache>
                <c:formatCode>0.0%</c:formatCode>
                <c:ptCount val="62"/>
                <c:pt idx="0">
                  <c:v>0.0025706940874036</c:v>
                </c:pt>
                <c:pt idx="1">
                  <c:v>0.0025706940874036</c:v>
                </c:pt>
                <c:pt idx="2">
                  <c:v>0.012853470437018</c:v>
                </c:pt>
                <c:pt idx="3">
                  <c:v>0.0282776349614396</c:v>
                </c:pt>
                <c:pt idx="4">
                  <c:v>0.0694087403598972</c:v>
                </c:pt>
                <c:pt idx="5">
                  <c:v>0.038560411311054</c:v>
                </c:pt>
                <c:pt idx="6">
                  <c:v>0.0719794344473008</c:v>
                </c:pt>
                <c:pt idx="7">
                  <c:v>0.0796915167095116</c:v>
                </c:pt>
                <c:pt idx="8">
                  <c:v>0.0411311053984576</c:v>
                </c:pt>
                <c:pt idx="9">
                  <c:v>0.0411311053984576</c:v>
                </c:pt>
                <c:pt idx="10">
                  <c:v>0.0282776349614396</c:v>
                </c:pt>
                <c:pt idx="11">
                  <c:v>0.0282776349614396</c:v>
                </c:pt>
                <c:pt idx="12">
                  <c:v>0.0359897172236504</c:v>
                </c:pt>
                <c:pt idx="13">
                  <c:v>0.025706940874036</c:v>
                </c:pt>
                <c:pt idx="14">
                  <c:v>0.0308483290488432</c:v>
                </c:pt>
                <c:pt idx="15">
                  <c:v>0.0359897172236504</c:v>
                </c:pt>
                <c:pt idx="16">
                  <c:v>0.0179948586118252</c:v>
                </c:pt>
                <c:pt idx="17">
                  <c:v>0.0205655526992288</c:v>
                </c:pt>
                <c:pt idx="18">
                  <c:v>0.0231362467866324</c:v>
                </c:pt>
                <c:pt idx="19">
                  <c:v>0.0308483290488432</c:v>
                </c:pt>
                <c:pt idx="20">
                  <c:v>0.0179948586118252</c:v>
                </c:pt>
                <c:pt idx="21">
                  <c:v>0.0462724935732648</c:v>
                </c:pt>
                <c:pt idx="22">
                  <c:v>0.0179948586118252</c:v>
                </c:pt>
                <c:pt idx="23">
                  <c:v>0.0179948586118252</c:v>
                </c:pt>
                <c:pt idx="24">
                  <c:v>0.0154241645244216</c:v>
                </c:pt>
                <c:pt idx="25">
                  <c:v>0.0102827763496144</c:v>
                </c:pt>
                <c:pt idx="26">
                  <c:v>0.0231362467866324</c:v>
                </c:pt>
                <c:pt idx="27">
                  <c:v>0.012853470437018</c:v>
                </c:pt>
                <c:pt idx="28">
                  <c:v>0.012853470437018</c:v>
                </c:pt>
                <c:pt idx="29">
                  <c:v>0.0</c:v>
                </c:pt>
                <c:pt idx="30">
                  <c:v>0.00771208226221079</c:v>
                </c:pt>
                <c:pt idx="31">
                  <c:v>0.012853470437018</c:v>
                </c:pt>
                <c:pt idx="32">
                  <c:v>0.0205655526992288</c:v>
                </c:pt>
                <c:pt idx="33">
                  <c:v>0.0025706940874036</c:v>
                </c:pt>
                <c:pt idx="34">
                  <c:v>0.0205655526992288</c:v>
                </c:pt>
                <c:pt idx="35">
                  <c:v>0.0102827763496144</c:v>
                </c:pt>
                <c:pt idx="36">
                  <c:v>0.0051413881748072</c:v>
                </c:pt>
                <c:pt idx="37">
                  <c:v>0.0154241645244216</c:v>
                </c:pt>
                <c:pt idx="38">
                  <c:v>0.0102827763496144</c:v>
                </c:pt>
                <c:pt idx="39">
                  <c:v>0.00771208226221079</c:v>
                </c:pt>
                <c:pt idx="40">
                  <c:v>0.0025706940874036</c:v>
                </c:pt>
                <c:pt idx="41">
                  <c:v>0.0051413881748072</c:v>
                </c:pt>
                <c:pt idx="42">
                  <c:v>0.012853470437018</c:v>
                </c:pt>
                <c:pt idx="43">
                  <c:v>0.0025706940874036</c:v>
                </c:pt>
                <c:pt idx="44">
                  <c:v>0.0</c:v>
                </c:pt>
                <c:pt idx="45">
                  <c:v>0.0102827763496144</c:v>
                </c:pt>
                <c:pt idx="46">
                  <c:v>0.0025706940874036</c:v>
                </c:pt>
                <c:pt idx="47">
                  <c:v>0.0</c:v>
                </c:pt>
                <c:pt idx="48">
                  <c:v>0.0025706940874036</c:v>
                </c:pt>
                <c:pt idx="49">
                  <c:v>0.0025706940874036</c:v>
                </c:pt>
                <c:pt idx="50">
                  <c:v>0.0</c:v>
                </c:pt>
                <c:pt idx="51">
                  <c:v>0.0025706940874036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0.0025706940874036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Sheet8!$M$3:$M$4</c:f>
              <c:strCache>
                <c:ptCount val="1"/>
                <c:pt idx="0">
                  <c:v>Column Labels Male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Sheet8!$K$5:$K$66</c:f>
              <c:strCache>
                <c:ptCount val="62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  <c:pt idx="23">
                  <c:v>46</c:v>
                </c:pt>
                <c:pt idx="24">
                  <c:v>47</c:v>
                </c:pt>
                <c:pt idx="25">
                  <c:v>48</c:v>
                </c:pt>
                <c:pt idx="26">
                  <c:v>49</c:v>
                </c:pt>
                <c:pt idx="27">
                  <c:v>50</c:v>
                </c:pt>
                <c:pt idx="28">
                  <c:v>51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57</c:v>
                </c:pt>
                <c:pt idx="35">
                  <c:v>58</c:v>
                </c:pt>
                <c:pt idx="36">
                  <c:v>59</c:v>
                </c:pt>
                <c:pt idx="37">
                  <c:v>60</c:v>
                </c:pt>
                <c:pt idx="38">
                  <c:v>61</c:v>
                </c:pt>
                <c:pt idx="39">
                  <c:v>62</c:v>
                </c:pt>
                <c:pt idx="40">
                  <c:v>63</c:v>
                </c:pt>
                <c:pt idx="41">
                  <c:v>64</c:v>
                </c:pt>
                <c:pt idx="42">
                  <c:v>65</c:v>
                </c:pt>
                <c:pt idx="43">
                  <c:v>66</c:v>
                </c:pt>
                <c:pt idx="44">
                  <c:v>67</c:v>
                </c:pt>
                <c:pt idx="45">
                  <c:v>68</c:v>
                </c:pt>
                <c:pt idx="46">
                  <c:v>69</c:v>
                </c:pt>
                <c:pt idx="47">
                  <c:v>70</c:v>
                </c:pt>
                <c:pt idx="48">
                  <c:v>71</c:v>
                </c:pt>
                <c:pt idx="49">
                  <c:v>72</c:v>
                </c:pt>
                <c:pt idx="50">
                  <c:v>73</c:v>
                </c:pt>
                <c:pt idx="51">
                  <c:v>74</c:v>
                </c:pt>
                <c:pt idx="52">
                  <c:v>75</c:v>
                </c:pt>
                <c:pt idx="53">
                  <c:v>76</c:v>
                </c:pt>
                <c:pt idx="54">
                  <c:v>77</c:v>
                </c:pt>
                <c:pt idx="55">
                  <c:v>78</c:v>
                </c:pt>
                <c:pt idx="56">
                  <c:v>79</c:v>
                </c:pt>
                <c:pt idx="57">
                  <c:v>80</c:v>
                </c:pt>
                <c:pt idx="58">
                  <c:v>81</c:v>
                </c:pt>
                <c:pt idx="59">
                  <c:v>84</c:v>
                </c:pt>
                <c:pt idx="60">
                  <c:v>(blank)</c:v>
                </c:pt>
                <c:pt idx="61">
                  <c:v>Grand Total</c:v>
                </c:pt>
              </c:strCache>
            </c:strRef>
          </c:cat>
          <c:val>
            <c:numRef>
              <c:f>Sheet8!$M$5:$M$66</c:f>
              <c:numCache>
                <c:formatCode>0.0%</c:formatCode>
                <c:ptCount val="62"/>
                <c:pt idx="0">
                  <c:v>0.000639795265515035</c:v>
                </c:pt>
                <c:pt idx="1">
                  <c:v>0.00127959053103007</c:v>
                </c:pt>
                <c:pt idx="2">
                  <c:v>0.00959692898272552</c:v>
                </c:pt>
                <c:pt idx="3">
                  <c:v>0.0249520153550864</c:v>
                </c:pt>
                <c:pt idx="4">
                  <c:v>0.0287907869481766</c:v>
                </c:pt>
                <c:pt idx="5">
                  <c:v>0.036468330134357</c:v>
                </c:pt>
                <c:pt idx="6">
                  <c:v>0.0396673064619322</c:v>
                </c:pt>
                <c:pt idx="7">
                  <c:v>0.0390275111964171</c:v>
                </c:pt>
                <c:pt idx="8">
                  <c:v>0.0307101727447217</c:v>
                </c:pt>
                <c:pt idx="9">
                  <c:v>0.0319897632757518</c:v>
                </c:pt>
                <c:pt idx="10">
                  <c:v>0.0300703774792066</c:v>
                </c:pt>
                <c:pt idx="11">
                  <c:v>0.0307101727447217</c:v>
                </c:pt>
                <c:pt idx="12">
                  <c:v>0.0307101727447217</c:v>
                </c:pt>
                <c:pt idx="13">
                  <c:v>0.0281509916826615</c:v>
                </c:pt>
                <c:pt idx="14">
                  <c:v>0.0223928342930262</c:v>
                </c:pt>
                <c:pt idx="15">
                  <c:v>0.0211132437619962</c:v>
                </c:pt>
                <c:pt idx="16">
                  <c:v>0.0223928342930262</c:v>
                </c:pt>
                <c:pt idx="17">
                  <c:v>0.0268714011516315</c:v>
                </c:pt>
                <c:pt idx="18">
                  <c:v>0.0262316058861164</c:v>
                </c:pt>
                <c:pt idx="19">
                  <c:v>0.0287907869481766</c:v>
                </c:pt>
                <c:pt idx="20">
                  <c:v>0.0262316058861164</c:v>
                </c:pt>
                <c:pt idx="21">
                  <c:v>0.0268714011516315</c:v>
                </c:pt>
                <c:pt idx="22">
                  <c:v>0.0230326295585413</c:v>
                </c:pt>
                <c:pt idx="23">
                  <c:v>0.0236724248240563</c:v>
                </c:pt>
                <c:pt idx="24">
                  <c:v>0.018554062699936</c:v>
                </c:pt>
                <c:pt idx="25">
                  <c:v>0.0262316058861164</c:v>
                </c:pt>
                <c:pt idx="26">
                  <c:v>0.0230326295585413</c:v>
                </c:pt>
                <c:pt idx="27">
                  <c:v>0.018554062699936</c:v>
                </c:pt>
                <c:pt idx="28">
                  <c:v>0.0134357005758157</c:v>
                </c:pt>
                <c:pt idx="29">
                  <c:v>0.0198336532309661</c:v>
                </c:pt>
                <c:pt idx="30">
                  <c:v>0.0211132437619962</c:v>
                </c:pt>
                <c:pt idx="31">
                  <c:v>0.0249520153550864</c:v>
                </c:pt>
                <c:pt idx="32">
                  <c:v>0.0198336532309661</c:v>
                </c:pt>
                <c:pt idx="33">
                  <c:v>0.017914267434421</c:v>
                </c:pt>
                <c:pt idx="34">
                  <c:v>0.0172744721689059</c:v>
                </c:pt>
                <c:pt idx="35">
                  <c:v>0.0140754958413308</c:v>
                </c:pt>
                <c:pt idx="36">
                  <c:v>0.0166346769033909</c:v>
                </c:pt>
                <c:pt idx="37">
                  <c:v>0.0134357005758157</c:v>
                </c:pt>
                <c:pt idx="38">
                  <c:v>0.0127959053103007</c:v>
                </c:pt>
                <c:pt idx="39">
                  <c:v>0.0134357005758157</c:v>
                </c:pt>
                <c:pt idx="40">
                  <c:v>0.0115163147792706</c:v>
                </c:pt>
                <c:pt idx="41">
                  <c:v>0.0127959053103007</c:v>
                </c:pt>
                <c:pt idx="42">
                  <c:v>0.0159948816378759</c:v>
                </c:pt>
                <c:pt idx="43">
                  <c:v>0.00447856685860525</c:v>
                </c:pt>
                <c:pt idx="44">
                  <c:v>0.0121561100447857</c:v>
                </c:pt>
                <c:pt idx="45">
                  <c:v>0.0108765195137556</c:v>
                </c:pt>
                <c:pt idx="46">
                  <c:v>0.00575815738963532</c:v>
                </c:pt>
                <c:pt idx="47">
                  <c:v>0.00767754318618042</c:v>
                </c:pt>
                <c:pt idx="48">
                  <c:v>0.0019193857965451</c:v>
                </c:pt>
                <c:pt idx="49">
                  <c:v>0.00255918106206014</c:v>
                </c:pt>
                <c:pt idx="50">
                  <c:v>0.0019193857965451</c:v>
                </c:pt>
                <c:pt idx="51">
                  <c:v>0.0019193857965451</c:v>
                </c:pt>
                <c:pt idx="52">
                  <c:v>0.00319897632757517</c:v>
                </c:pt>
                <c:pt idx="53">
                  <c:v>0.000639795265515035</c:v>
                </c:pt>
                <c:pt idx="54">
                  <c:v>0.000639795265515035</c:v>
                </c:pt>
                <c:pt idx="55">
                  <c:v>0.00127959053103007</c:v>
                </c:pt>
                <c:pt idx="56">
                  <c:v>0.000639795265515035</c:v>
                </c:pt>
                <c:pt idx="57">
                  <c:v>0.0019193857965451</c:v>
                </c:pt>
                <c:pt idx="58">
                  <c:v>0.000639795265515035</c:v>
                </c:pt>
                <c:pt idx="5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023400"/>
        <c:axId val="846025528"/>
      </c:lineChart>
      <c:catAx>
        <c:axId val="846023400"/>
        <c:scaling>
          <c:orientation val="minMax"/>
        </c:scaling>
        <c:delete val="0"/>
        <c:axPos val="b"/>
        <c:majorTickMark val="out"/>
        <c:minorTickMark val="none"/>
        <c:tickLblPos val="nextTo"/>
        <c:crossAx val="84602552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460255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6023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4506517690875"/>
          <c:y val="0.3280889459633"/>
          <c:w val="0.295468653010552"/>
          <c:h val="0.1149236817500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0.37244</cdr:x>
      <cdr:y>0.18884</cdr:y>
    </cdr:from>
    <cdr:to>
      <cdr:x>0.6257</cdr:x>
      <cdr:y>0.41201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3" y="838200"/>
          <a:ext cx="1295406" cy="9905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Women</a:t>
          </a:r>
          <a:endParaRPr lang="en-US" sz="2000" b="1" dirty="0"/>
        </a:p>
        <a:p xmlns:a="http://schemas.openxmlformats.org/drawingml/2006/main">
          <a:r>
            <a:rPr lang="en-US" sz="2000" b="1" dirty="0" smtClean="0"/>
            <a:t>Men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0.26816</cdr:x>
      <cdr:y>0.24034</cdr:y>
    </cdr:from>
    <cdr:to>
      <cdr:x>0.34264</cdr:x>
      <cdr:y>0.24034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371600" y="1066800"/>
          <a:ext cx="38096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0.26816</cdr:x>
      <cdr:y>0.30901</cdr:y>
    </cdr:from>
    <cdr:to>
      <cdr:x>0.35754</cdr:x>
      <cdr:y>0.30901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371600" y="1371600"/>
          <a:ext cx="45717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t" anchorCtr="0" compatLnSpc="1">
            <a:prstTxWarp prst="textNoShape">
              <a:avLst/>
            </a:prstTxWarp>
          </a:bodyPr>
          <a:lstStyle>
            <a:lvl1pPr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t" anchorCtr="0" compatLnSpc="1">
            <a:prstTxWarp prst="textNoShape">
              <a:avLst/>
            </a:prstTxWarp>
          </a:bodyPr>
          <a:lstStyle>
            <a:lvl1pPr algn="r"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b" anchorCtr="0" compatLnSpc="1">
            <a:prstTxWarp prst="textNoShape">
              <a:avLst/>
            </a:prstTxWarp>
          </a:bodyPr>
          <a:lstStyle>
            <a:lvl1pPr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b" anchorCtr="0" compatLnSpc="1">
            <a:prstTxWarp prst="textNoShape">
              <a:avLst/>
            </a:prstTxWarp>
          </a:bodyPr>
          <a:lstStyle>
            <a:lvl1pPr algn="r"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fld id="{B1AAF28A-F70E-4947-A57D-47CF5AAD1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46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t" anchorCtr="0" compatLnSpc="1">
            <a:prstTxWarp prst="textNoShape">
              <a:avLst/>
            </a:prstTxWarp>
          </a:bodyPr>
          <a:lstStyle>
            <a:lvl1pPr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t" anchorCtr="0" compatLnSpc="1">
            <a:prstTxWarp prst="textNoShape">
              <a:avLst/>
            </a:prstTxWarp>
          </a:bodyPr>
          <a:lstStyle>
            <a:lvl1pPr algn="r"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b" anchorCtr="0" compatLnSpc="1">
            <a:prstTxWarp prst="textNoShape">
              <a:avLst/>
            </a:prstTxWarp>
          </a:bodyPr>
          <a:lstStyle>
            <a:lvl1pPr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5" tIns="45677" rIns="91355" bIns="45677" numCol="1" anchor="b" anchorCtr="0" compatLnSpc="1">
            <a:prstTxWarp prst="textNoShape">
              <a:avLst/>
            </a:prstTxWarp>
          </a:bodyPr>
          <a:lstStyle>
            <a:lvl1pPr algn="r" defTabSz="913648">
              <a:defRPr sz="1200">
                <a:latin typeface="Arial" charset="0"/>
              </a:defRPr>
            </a:lvl1pPr>
          </a:lstStyle>
          <a:p>
            <a:pPr>
              <a:defRPr/>
            </a:pPr>
            <a:fld id="{4F294F10-257C-4A26-9C0C-BAFD8B167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12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9ABD7-FBC6-3743-A3D0-12DF30A01C64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E21D1-5286-4723-BE7C-19E347B769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E8567-2F6E-E642-B56C-B55BDB7C770B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5D6C5-38B7-4E0E-A2B6-082B027FC9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BB3B4-6E97-AC41-B142-6172ACFCCB04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24292-4A05-4086-81F5-6A5EF9302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A1C6D-98F9-144C-A359-06E8BADAF5A6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6648-FA4B-4C46-9C53-F268FF196B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5DB5E-8CEE-944F-A472-669BA2E8B958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22571-840C-46C3-99D0-975B6B32D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F9752-2FB2-9D44-AD2B-392DA090573A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12D44-ED20-D54C-AAAB-7830FD759914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67B19-0F77-43F2-B45C-5878A12616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2B5E1-2DE2-6440-8C70-2B41DD7B2603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8B231-B2BE-47C9-8B25-941000EBD3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6AFBF-689A-034F-BB62-1391E6F323D0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FCF63-98DE-446B-94E7-F39A0D980D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D0C6-EA34-BE4F-ACB5-9BB0EC1F797B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5E3E-9933-498B-B8A7-2ADD4C243B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BD604B27-44DD-BC4D-AF8D-E073773B1053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90DC948-9957-447C-91A2-0A8AFF66EC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8F83BBAF-0C00-254B-88AF-AFEBF6F00A80}" type="datetime1">
              <a:rPr lang="fr-CA" smtClean="0"/>
              <a:t>13-07-03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Pauline Gagnon, Indiana University – ATLAS experiment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02494C04-110F-49AB-9997-2BBB314DCA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 xmlns:p14="http://schemas.microsoft.com/office/powerpoint/2010/main"/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/>
          <a:ea typeface="+mj-ea"/>
          <a:cs typeface="Calibri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/>
          <a:ea typeface="+mn-ea"/>
          <a:cs typeface="Calibri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logs.scientificamerican.com/guest-blog/2011/03/29/can-we-declare-victory-for-women-in-their-participation-in-science-not-ye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4648"/>
            <a:ext cx="8077200" cy="16733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Pauline Gagnon, Indiana University/CERN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382000" cy="4038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How can we draw more women to physics</a:t>
            </a:r>
          </a:p>
          <a:p>
            <a:pPr algn="ctr"/>
            <a:endParaRPr lang="en-US" sz="4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E21D1-5286-4723-BE7C-19E347B769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the best way to attract more women in physics?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73936"/>
            <a:ext cx="89916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Great study from Harvard (</a:t>
            </a:r>
            <a:r>
              <a:rPr lang="en-US" dirty="0" err="1" smtClean="0"/>
              <a:t>PRiSE</a:t>
            </a:r>
            <a:r>
              <a:rPr lang="en-US" dirty="0" smtClean="0"/>
              <a:t> study)</a:t>
            </a:r>
          </a:p>
          <a:p>
            <a:pPr marL="118872" indent="0">
              <a:buNone/>
            </a:pP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://blogs.scientificamerican.com/guest-blog/2011/03/29/can-we-declare-victory-for-women-in-their-participation-in-science-not-yet</a:t>
            </a:r>
            <a:r>
              <a:rPr lang="en-US" sz="1700" dirty="0" smtClean="0">
                <a:hlinkClick r:id="rId2"/>
              </a:rPr>
              <a:t>/</a:t>
            </a:r>
            <a:endParaRPr lang="en-US" sz="1700" dirty="0" smtClean="0"/>
          </a:p>
          <a:p>
            <a:pPr marL="118872" indent="0">
              <a:buNone/>
            </a:pPr>
            <a:endParaRPr lang="en-US" sz="1700" dirty="0" smtClean="0"/>
          </a:p>
          <a:p>
            <a:r>
              <a:rPr lang="en-US" dirty="0" smtClean="0"/>
              <a:t>Students who pursue studies in physics need a strong “</a:t>
            </a:r>
            <a:r>
              <a:rPr lang="en-US" b="1" dirty="0" smtClean="0">
                <a:solidFill>
                  <a:srgbClr val="FF0000"/>
                </a:solidFill>
              </a:rPr>
              <a:t>physics identity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/>
              <a:t>This </a:t>
            </a:r>
            <a:r>
              <a:rPr lang="en-US" dirty="0" smtClean="0"/>
              <a:t>is </a:t>
            </a:r>
            <a:r>
              <a:rPr lang="en-US" dirty="0"/>
              <a:t>true for both male and female students, but female students tend to believe in themselves less, contributing to the difficulties they can encounter in physics.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strong “physics identity”?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90800"/>
            <a:ext cx="4953000" cy="46238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having </a:t>
            </a:r>
            <a:r>
              <a:rPr lang="en-US" dirty="0"/>
              <a:t>confidence in their ability to complete the right tasks (for example, understand and solve difficult physics problems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having </a:t>
            </a:r>
            <a:r>
              <a:rPr lang="en-US" dirty="0"/>
              <a:t>a strong interest in </a:t>
            </a:r>
            <a:r>
              <a:rPr lang="en-US" dirty="0" smtClean="0"/>
              <a:t>physics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having </a:t>
            </a:r>
            <a:r>
              <a:rPr lang="en-US" dirty="0"/>
              <a:t>others recognize them as the right type of </a:t>
            </a:r>
            <a:r>
              <a:rPr lang="en-US" dirty="0" smtClean="0"/>
              <a:t>person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being </a:t>
            </a:r>
            <a:r>
              <a:rPr lang="en-US" dirty="0"/>
              <a:t>successful in </a:t>
            </a:r>
            <a:r>
              <a:rPr lang="en-US" dirty="0" smtClean="0"/>
              <a:t>physics</a:t>
            </a:r>
          </a:p>
          <a:p>
            <a:endParaRPr lang="en-US" dirty="0" smtClean="0"/>
          </a:p>
          <a:p>
            <a:r>
              <a:rPr lang="en-US" dirty="0" smtClean="0"/>
              <a:t>choosing </a:t>
            </a:r>
            <a:r>
              <a:rPr lang="en-US" dirty="0"/>
              <a:t>to participate in physics-related activities.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7924800" cy="685800"/>
          </a:xfrm>
          <a:solidFill>
            <a:srgbClr val="F0AD00"/>
          </a:solidFill>
        </p:spPr>
        <p:txBody>
          <a:bodyPr>
            <a:normAutofit fontScale="77500" lnSpcReduction="20000"/>
          </a:bodyPr>
          <a:lstStyle/>
          <a:p>
            <a:pPr marL="118872" indent="0" algn="ctr">
              <a:buNone/>
            </a:pPr>
            <a:r>
              <a:rPr lang="en-US" b="1" dirty="0" smtClean="0"/>
              <a:t>“Physics identity" is the </a:t>
            </a:r>
            <a:r>
              <a:rPr lang="en-US" b="1" dirty="0"/>
              <a:t>degree to which </a:t>
            </a:r>
            <a:r>
              <a:rPr lang="en-US" b="1" dirty="0" smtClean="0"/>
              <a:t>students </a:t>
            </a:r>
            <a:r>
              <a:rPr lang="en-US" b="1" dirty="0"/>
              <a:t>perceive themselves to be the right type of person for physics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1028" y="3200400"/>
            <a:ext cx="4038600" cy="1981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dirty="0" smtClean="0"/>
              <a:t>Students with a strong physics identity are more likely to remain in physics and pursue it as a career.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29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</a:t>
            </a:r>
            <a:r>
              <a:rPr lang="en-US" sz="3600" dirty="0" smtClean="0"/>
              <a:t>hat helps </a:t>
            </a:r>
            <a:r>
              <a:rPr lang="en-US" sz="3600" dirty="0"/>
              <a:t>build a </a:t>
            </a:r>
            <a:r>
              <a:rPr lang="en-US" sz="3600" dirty="0" smtClean="0"/>
              <a:t>strong </a:t>
            </a:r>
            <a:r>
              <a:rPr lang="en-US" sz="3600" dirty="0"/>
              <a:t>“physics identity”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9144000" cy="4703064"/>
          </a:xfrm>
        </p:spPr>
        <p:txBody>
          <a:bodyPr>
            <a:normAutofit/>
          </a:bodyPr>
          <a:lstStyle/>
          <a:p>
            <a:r>
              <a:rPr lang="en-US" dirty="0" smtClean="0"/>
              <a:t>Students liked </a:t>
            </a:r>
          </a:p>
          <a:p>
            <a:pPr lvl="1"/>
            <a:r>
              <a:rPr lang="en-US" dirty="0" smtClean="0"/>
              <a:t>Having opportunities </a:t>
            </a:r>
            <a:r>
              <a:rPr lang="en-US" dirty="0"/>
              <a:t>for peer </a:t>
            </a:r>
            <a:r>
              <a:rPr lang="en-US" dirty="0" smtClean="0"/>
              <a:t>teaching</a:t>
            </a:r>
            <a:endParaRPr lang="en-US" dirty="0"/>
          </a:p>
          <a:p>
            <a:pPr lvl="1"/>
            <a:r>
              <a:rPr lang="en-US" dirty="0" smtClean="0"/>
              <a:t>Receiving </a:t>
            </a:r>
            <a:r>
              <a:rPr lang="en-US" dirty="0"/>
              <a:t>encouragement from </a:t>
            </a:r>
            <a:r>
              <a:rPr lang="en-US" dirty="0" smtClean="0"/>
              <a:t>teachers </a:t>
            </a:r>
          </a:p>
          <a:p>
            <a:pPr lvl="1"/>
            <a:r>
              <a:rPr lang="en-US" dirty="0" smtClean="0"/>
              <a:t>Discussing </a:t>
            </a:r>
            <a:r>
              <a:rPr lang="en-US" dirty="0"/>
              <a:t>in class about the benefits of being a </a:t>
            </a:r>
            <a:r>
              <a:rPr lang="en-US" dirty="0" smtClean="0"/>
              <a:t>scientist</a:t>
            </a:r>
          </a:p>
          <a:p>
            <a:endParaRPr lang="en-US" dirty="0" smtClean="0"/>
          </a:p>
          <a:p>
            <a:r>
              <a:rPr lang="en-US" dirty="0" smtClean="0"/>
              <a:t>Teachers </a:t>
            </a:r>
            <a:r>
              <a:rPr lang="en-US" dirty="0"/>
              <a:t>should:</a:t>
            </a:r>
          </a:p>
          <a:p>
            <a:pPr lvl="1"/>
            <a:r>
              <a:rPr lang="en-US" dirty="0"/>
              <a:t>Discuss current and cutting-edge physics topics </a:t>
            </a:r>
          </a:p>
          <a:p>
            <a:pPr lvl="1"/>
            <a:r>
              <a:rPr lang="en-US" dirty="0"/>
              <a:t>Encourage student questions </a:t>
            </a:r>
          </a:p>
          <a:p>
            <a:pPr lvl="1"/>
            <a:r>
              <a:rPr lang="en-US" dirty="0"/>
              <a:t>Set up labs addressing students’ beliefs about the world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30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women in particular?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73936"/>
            <a:ext cx="8458200" cy="1274064"/>
          </a:xfrm>
          <a:solidFill>
            <a:srgbClr val="F0AD00"/>
          </a:solidFill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Prise</a:t>
            </a:r>
            <a:r>
              <a:rPr lang="en-US" dirty="0" smtClean="0"/>
              <a:t> study researchers found that the following experiences had no real effect on building a strong physics identity for young girls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429000"/>
            <a:ext cx="84582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providing </a:t>
            </a:r>
            <a:r>
              <a:rPr lang="en-US" dirty="0"/>
              <a:t>positive female science role </a:t>
            </a:r>
            <a:r>
              <a:rPr lang="en-US" dirty="0" smtClean="0"/>
              <a:t>models</a:t>
            </a:r>
          </a:p>
          <a:p>
            <a:endParaRPr lang="en-US" dirty="0"/>
          </a:p>
          <a:p>
            <a:r>
              <a:rPr lang="en-US" dirty="0" smtClean="0"/>
              <a:t>creating </a:t>
            </a:r>
            <a:r>
              <a:rPr lang="en-US" dirty="0"/>
              <a:t>opportunities for collaborative group </a:t>
            </a:r>
            <a:r>
              <a:rPr lang="en-US" dirty="0" smtClean="0"/>
              <a:t>work</a:t>
            </a:r>
          </a:p>
          <a:p>
            <a:endParaRPr lang="en-US" dirty="0" smtClean="0"/>
          </a:p>
          <a:p>
            <a:r>
              <a:rPr lang="en-US" dirty="0" smtClean="0"/>
              <a:t>discussing </a:t>
            </a:r>
            <a:r>
              <a:rPr lang="en-US" dirty="0"/>
              <a:t>the lives of female scientists.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2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0AD00"/>
                </a:solidFill>
              </a:rPr>
              <a:t>Discussing the </a:t>
            </a:r>
            <a:r>
              <a:rPr lang="en-US" sz="3200" dirty="0">
                <a:solidFill>
                  <a:srgbClr val="F0AD00"/>
                </a:solidFill>
              </a:rPr>
              <a:t>under-representation of women in </a:t>
            </a:r>
            <a:r>
              <a:rPr lang="en-US" sz="3200" dirty="0" smtClean="0">
                <a:solidFill>
                  <a:srgbClr val="F0AD00"/>
                </a:solidFill>
              </a:rPr>
              <a:t>science makes a huge difference</a:t>
            </a:r>
            <a:endParaRPr lang="en-US" sz="3200" dirty="0">
              <a:solidFill>
                <a:srgbClr val="F0A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763000" cy="4855464"/>
          </a:xfrm>
        </p:spPr>
        <p:txBody>
          <a:bodyPr>
            <a:normAutofit/>
          </a:bodyPr>
          <a:lstStyle/>
          <a:p>
            <a:r>
              <a:rPr lang="en-US" dirty="0" smtClean="0"/>
              <a:t>Not just highlighting </a:t>
            </a:r>
            <a:r>
              <a:rPr lang="en-US" dirty="0"/>
              <a:t>women scientists like Marie Curie but instead talking directly about the fact that there are few women in </a:t>
            </a:r>
            <a:r>
              <a:rPr lang="en-US" dirty="0" smtClean="0"/>
              <a:t>physics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Talking about it helps young women see the problem comes from society, not from them</a:t>
            </a:r>
          </a:p>
          <a:p>
            <a:endParaRPr lang="en-US" dirty="0" smtClean="0"/>
          </a:p>
          <a:p>
            <a:r>
              <a:rPr lang="en-US" dirty="0" smtClean="0"/>
              <a:t>Female </a:t>
            </a:r>
            <a:r>
              <a:rPr lang="en-US" dirty="0"/>
              <a:t>students who had </a:t>
            </a:r>
            <a:r>
              <a:rPr lang="en-US" dirty="0" smtClean="0"/>
              <a:t>these </a:t>
            </a:r>
            <a:r>
              <a:rPr lang="en-US" dirty="0"/>
              <a:t>discussions in </a:t>
            </a:r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had </a:t>
            </a:r>
            <a:r>
              <a:rPr lang="en-US" dirty="0"/>
              <a:t>significantly stronger physics </a:t>
            </a:r>
            <a:r>
              <a:rPr lang="en-US" dirty="0" smtClean="0"/>
              <a:t>identities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discussions had no </a:t>
            </a:r>
            <a:r>
              <a:rPr lang="en-US" dirty="0" smtClean="0"/>
              <a:t>adverse impact </a:t>
            </a:r>
            <a:r>
              <a:rPr lang="en-US" dirty="0"/>
              <a:t>on </a:t>
            </a:r>
            <a:r>
              <a:rPr lang="en-US" dirty="0" smtClean="0"/>
              <a:t>young men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93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n-US" sz="3600" smtClean="0"/>
              <a:t>Conclusions </a:t>
            </a:r>
            <a:r>
              <a:rPr lang="en-US" sz="3600" dirty="0" smtClean="0"/>
              <a:t>of one author of the </a:t>
            </a:r>
            <a:r>
              <a:rPr lang="en-US" sz="3600" dirty="0" err="1" smtClean="0"/>
              <a:t>Prise</a:t>
            </a:r>
            <a:r>
              <a:rPr lang="en-US" sz="3600" dirty="0" smtClean="0"/>
              <a:t>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474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</a:t>
            </a:r>
            <a:r>
              <a:rPr lang="en-US" dirty="0"/>
              <a:t>influences are still very important for determining if students will pursue a career in physics.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Student’s </a:t>
            </a:r>
            <a:r>
              <a:rPr lang="en-US" dirty="0"/>
              <a:t>opinions are far from fixed, and good science teachers can have an important effect on their students’ physics identities.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importantly, teachers who did something as simple as acknowledging the gender imbalance in physics could be enough to help encourage female students toward a physics career.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6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Recommendations from young </a:t>
            </a:r>
            <a:r>
              <a:rPr lang="en-US" sz="3200" dirty="0"/>
              <a:t>women physicists</a:t>
            </a:r>
            <a:br>
              <a:rPr lang="en-US" sz="3200" dirty="0"/>
            </a:br>
            <a:r>
              <a:rPr lang="en-US" sz="1600" dirty="0"/>
              <a:t>http://</a:t>
            </a:r>
            <a:r>
              <a:rPr lang="en-US" sz="1600" dirty="0" err="1"/>
              <a:t>www.quantumdiaries.org</a:t>
            </a:r>
            <a:r>
              <a:rPr lang="en-US" sz="1600" dirty="0"/>
              <a:t>/2013/04/03/how-to-attract-hire-and-retain-more-women-in-science/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3200400" cy="46451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b="1" u="sng" dirty="0" smtClean="0"/>
              <a:t>To attract more women: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 smtClean="0"/>
              <a:t>Fight </a:t>
            </a:r>
            <a:r>
              <a:rPr lang="en-US" sz="2000" dirty="0"/>
              <a:t>gender stereotypes at all </a:t>
            </a:r>
            <a:r>
              <a:rPr lang="en-US" sz="2000" dirty="0" smtClean="0"/>
              <a:t>levels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Help young people build a strong “physics identity</a:t>
            </a:r>
            <a:r>
              <a:rPr lang="en-US" sz="2000" dirty="0" smtClean="0"/>
              <a:t>”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Provide role models and mentors for young </a:t>
            </a:r>
            <a:r>
              <a:rPr lang="en-US" sz="2000" dirty="0" smtClean="0"/>
              <a:t>women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1676400"/>
            <a:ext cx="3200400" cy="4645152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b="1" u="sng" dirty="0" smtClean="0"/>
              <a:t>To hire more women: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 smtClean="0"/>
              <a:t>Implement </a:t>
            </a:r>
            <a:r>
              <a:rPr lang="en-US" sz="2000" dirty="0"/>
              <a:t>anonymous job application </a:t>
            </a:r>
            <a:r>
              <a:rPr lang="en-US" sz="2000" dirty="0" smtClean="0"/>
              <a:t>processes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Implement equitable parental </a:t>
            </a:r>
            <a:r>
              <a:rPr lang="en-US" sz="2000" dirty="0" smtClean="0"/>
              <a:t>leaves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/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Add spousal considerations to hiring processes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867400" y="1676400"/>
            <a:ext cx="3352800" cy="46451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b="1" u="sng" dirty="0" smtClean="0"/>
              <a:t>To retain more women: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 smtClean="0"/>
              <a:t>Provide </a:t>
            </a:r>
            <a:r>
              <a:rPr lang="en-US" sz="2000" dirty="0"/>
              <a:t>mentors for young women starting their </a:t>
            </a:r>
            <a:r>
              <a:rPr lang="en-US" sz="2000" dirty="0" smtClean="0"/>
              <a:t>careers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Have broad discussions about gender issues at large scientific </a:t>
            </a:r>
            <a:r>
              <a:rPr lang="en-US" sz="2000" dirty="0" smtClean="0"/>
              <a:t>meetings</a:t>
            </a:r>
          </a:p>
          <a:p>
            <a:pPr marL="633222" indent="-514350">
              <a:buFont typeface="+mj-lt"/>
              <a:buAutoNum type="arabicPeriod"/>
            </a:pPr>
            <a:endParaRPr lang="en-US" sz="2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000" dirty="0"/>
              <a:t>Hold scientific meetings for women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183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Fight 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stereotypes at all levels</a:t>
            </a:r>
            <a:b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8915400" cy="4797552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the representation of women in </a:t>
            </a:r>
            <a:r>
              <a:rPr lang="en-US" dirty="0" smtClean="0"/>
              <a:t>textbooks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 female characters </a:t>
            </a:r>
            <a:r>
              <a:rPr lang="en-US" dirty="0"/>
              <a:t>in the phrasing of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 study showed women score higher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i</a:t>
            </a:r>
            <a:r>
              <a:rPr lang="en-US" dirty="0" smtClean="0"/>
              <a:t>ncrease the visibility of women scientists in the general culture by providing more female contacts for the media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/>
              <a:t>use gender-neutral language when referring to scientists or specify both genders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9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instein-intro-german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8" t="-255" r="-588" b="255"/>
          <a:stretch/>
        </p:blipFill>
        <p:spPr>
          <a:xfrm>
            <a:off x="3169143" y="4495800"/>
            <a:ext cx="5943599" cy="1442404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non-sexist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Einstein-intro-Engl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0000">
            <a:off x="434665" y="3405747"/>
            <a:ext cx="3245470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2133600"/>
            <a:ext cx="4419600" cy="1323439"/>
          </a:xfrm>
          <a:prstGeom prst="rect">
            <a:avLst/>
          </a:prstGeom>
          <a:solidFill>
            <a:schemeClr val="accent1"/>
          </a:solidFill>
          <a:ln>
            <a:solidFill>
              <a:srgbClr val="F0AD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to Einstein’s book on relativity: </a:t>
            </a:r>
          </a:p>
          <a:p>
            <a:r>
              <a:rPr lang="en-US" dirty="0" smtClean="0"/>
              <a:t>the </a:t>
            </a:r>
            <a:r>
              <a:rPr lang="en-US" dirty="0"/>
              <a:t>English and French </a:t>
            </a:r>
            <a:r>
              <a:rPr lang="en-US" dirty="0" smtClean="0"/>
              <a:t>translations and the original in German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1524000"/>
            <a:ext cx="3182112" cy="2791968"/>
            <a:chOff x="4419600" y="3962400"/>
            <a:chExt cx="3182112" cy="2791968"/>
          </a:xfrm>
        </p:grpSpPr>
        <p:pic>
          <p:nvPicPr>
            <p:cNvPr id="10" name="Picture 9" descr="Einstein-intro-françai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614672" y="3767328"/>
              <a:ext cx="2791968" cy="318211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248400" y="5715000"/>
              <a:ext cx="1295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95800" y="5867400"/>
              <a:ext cx="152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934200" y="5181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57276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36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 role models and mentors for young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0772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it at all stages.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Hold </a:t>
            </a:r>
            <a:r>
              <a:rPr lang="en-US" dirty="0"/>
              <a:t>career fairs to reinforce girls’ self-esteem and provide a context where they can discuss with other girls facing similar </a:t>
            </a:r>
            <a:r>
              <a:rPr lang="en-US" dirty="0" smtClean="0"/>
              <a:t>challenges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places where young women can talk with peers and find support.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73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statistics from ATLAS and CERN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 smtClean="0"/>
              <a:t>Easy things to do to improve the situation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6648-FA4B-4C46-9C53-F268FF196B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</a:t>
            </a:r>
            <a:r>
              <a:rPr lang="en-US" dirty="0"/>
              <a:t>of </a:t>
            </a:r>
            <a:r>
              <a:rPr lang="en-US" dirty="0" smtClean="0"/>
              <a:t>women in physics and HEP is increasing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einforcing </a:t>
            </a:r>
            <a:r>
              <a:rPr lang="en-US" dirty="0"/>
              <a:t>“physics identity” helps recruiting more young women but also </a:t>
            </a:r>
            <a:r>
              <a:rPr lang="en-US" dirty="0" smtClean="0"/>
              <a:t>more young men. </a:t>
            </a:r>
          </a:p>
          <a:p>
            <a:endParaRPr lang="en-US" dirty="0"/>
          </a:p>
          <a:p>
            <a:r>
              <a:rPr lang="en-US" dirty="0" smtClean="0"/>
              <a:t>Discussing the poor representation of women in physics helps strengthening “physics identity”</a:t>
            </a:r>
          </a:p>
          <a:p>
            <a:endParaRPr lang="en-US" dirty="0"/>
          </a:p>
          <a:p>
            <a:r>
              <a:rPr lang="en-US" dirty="0" smtClean="0"/>
              <a:t>There are many ways to improve the situation: talking about it is already a good step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97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-914400"/>
            <a:ext cx="8077200" cy="6019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Remember: everything that is good for women is good for </a:t>
            </a:r>
            <a:r>
              <a:rPr lang="en-US" sz="3200" b="1" dirty="0" smtClean="0">
                <a:solidFill>
                  <a:schemeClr val="accent1"/>
                </a:solidFill>
              </a:rPr>
              <a:t>everyone</a:t>
            </a: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All what I have said is also good for other under-represented groups</a:t>
            </a:r>
            <a:endParaRPr lang="en-US" sz="3200" b="1" dirty="0">
              <a:solidFill>
                <a:schemeClr val="accent1"/>
              </a:solidFill>
            </a:endParaRPr>
          </a:p>
          <a:p>
            <a:pPr algn="ctr"/>
            <a:endParaRPr lang="en-US" sz="4400" dirty="0" smtClean="0"/>
          </a:p>
          <a:p>
            <a:pPr algn="ctr"/>
            <a:r>
              <a:rPr lang="en-US" sz="3200" b="1" dirty="0" smtClean="0">
                <a:solidFill>
                  <a:srgbClr val="F0AD00"/>
                </a:solidFill>
              </a:rPr>
              <a:t>Having a more diverse community means tapping into more potential</a:t>
            </a:r>
          </a:p>
          <a:p>
            <a:pPr algn="ctr"/>
            <a:endParaRPr lang="en-US" sz="3200" b="1" dirty="0">
              <a:solidFill>
                <a:srgbClr val="F0AD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E21D1-5286-4723-BE7C-19E347B769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Collaboration:</a:t>
            </a:r>
            <a:br>
              <a:rPr lang="en-US" dirty="0" smtClean="0"/>
            </a:br>
            <a:r>
              <a:rPr lang="en-US" dirty="0" smtClean="0"/>
              <a:t>38 countries, 3000 people</a:t>
            </a:r>
            <a:endParaRPr lang="en-US" dirty="0"/>
          </a:p>
        </p:txBody>
      </p:sp>
      <p:pic>
        <p:nvPicPr>
          <p:cNvPr id="5" name="Content Placeholder 4" descr="ATLAS-collab-map-2010-tex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96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6648-FA4B-4C46-9C53-F268FF196B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03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90678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Fraction of women in ATLAS </a:t>
            </a:r>
            <a:br>
              <a:rPr lang="en-US" sz="3600" dirty="0" smtClean="0"/>
            </a:br>
            <a:r>
              <a:rPr lang="en-US" sz="3600" dirty="0" smtClean="0"/>
              <a:t>as on October 2012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352800"/>
            <a:ext cx="5562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below the age of 36: </a:t>
            </a:r>
          </a:p>
          <a:p>
            <a:pPr lvl="1"/>
            <a:r>
              <a:rPr lang="en-US" b="1" dirty="0"/>
              <a:t>50% of all women; 33% of all men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of all ATLAS authors: </a:t>
            </a:r>
          </a:p>
          <a:p>
            <a:pPr lvl="1"/>
            <a:r>
              <a:rPr lang="en-US" b="1" dirty="0"/>
              <a:t>above the age of 50: 12% are women</a:t>
            </a:r>
          </a:p>
          <a:p>
            <a:pPr lvl="1"/>
            <a:r>
              <a:rPr lang="en-US" b="1" dirty="0"/>
              <a:t>above the age of 36: 16% are women</a:t>
            </a:r>
          </a:p>
          <a:p>
            <a:pPr lvl="1"/>
            <a:r>
              <a:rPr lang="en-US" b="1" dirty="0" smtClean="0"/>
              <a:t>below the age of 30</a:t>
            </a:r>
            <a:r>
              <a:rPr lang="en-US" b="1" dirty="0"/>
              <a:t>: 30% are </a:t>
            </a:r>
            <a:r>
              <a:rPr lang="en-US" b="1" dirty="0" smtClean="0"/>
              <a:t>women</a:t>
            </a:r>
          </a:p>
          <a:p>
            <a:pPr marL="118872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Many young women are joining ATLAS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10553"/>
              </p:ext>
            </p:extLst>
          </p:nvPr>
        </p:nvGraphicFramePr>
        <p:xfrm>
          <a:off x="228600" y="1371600"/>
          <a:ext cx="5114925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6648-FA4B-4C46-9C53-F268FF196B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81400" y="1676400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b="1" u="sng" dirty="0"/>
              <a:t>Based on qualified authors </a:t>
            </a:r>
          </a:p>
          <a:p>
            <a:pPr marL="0" lvl="1"/>
            <a:r>
              <a:rPr lang="en-US" sz="1600" b="1" dirty="0" smtClean="0"/>
              <a:t>(</a:t>
            </a:r>
            <a:r>
              <a:rPr lang="en-US" sz="1600" b="1" dirty="0"/>
              <a:t>after 1 year of service work)</a:t>
            </a:r>
          </a:p>
          <a:p>
            <a:r>
              <a:rPr lang="en-US" b="1" dirty="0" smtClean="0">
                <a:latin typeface="Calibri"/>
                <a:cs typeface="Calibri"/>
              </a:rPr>
              <a:t>1952 scientific authors: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libri"/>
                <a:cs typeface="Calibri"/>
              </a:rPr>
              <a:t> 389 women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19.9% women  </a:t>
            </a:r>
            <a:r>
              <a:rPr lang="en-US" b="1" dirty="0" smtClean="0">
                <a:latin typeface="Calibri"/>
                <a:cs typeface="Calibri"/>
              </a:rPr>
              <a:t>(was 15.6% in May 2008)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896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% of women by affiliation and nationality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2194856"/>
              </p:ext>
            </p:extLst>
          </p:nvPr>
        </p:nvGraphicFramePr>
        <p:xfrm>
          <a:off x="0" y="1600200"/>
          <a:ext cx="4648200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23"/>
                <a:gridCol w="1199535"/>
                <a:gridCol w="1228989"/>
                <a:gridCol w="1245053"/>
              </a:tblGrid>
              <a:tr h="437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country of affiliation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in ATLAS by affiliation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women by affiliation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women by nationality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12700" marR="12700" marT="1270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12700" marR="12700" marT="1270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16,1%</a:t>
                      </a:r>
                    </a:p>
                  </a:txBody>
                  <a:tcPr marL="12700" marR="12700" marT="1270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11,3%</a:t>
                      </a:r>
                    </a:p>
                  </a:txBody>
                  <a:tcPr marL="12700" marR="12700" marT="1270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13,9%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20,7%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15,2%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5E8"/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12700" marR="12700" marT="1270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10,1%</a:t>
                      </a:r>
                    </a:p>
                  </a:txBody>
                  <a:tcPr marL="12700" marR="12700" marT="1270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23,2%</a:t>
                      </a:r>
                    </a:p>
                  </a:txBody>
                  <a:tcPr marL="12700" marR="12700" marT="1270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18,1%</a:t>
                      </a:r>
                    </a:p>
                  </a:txBody>
                  <a:tcPr marL="12700" marR="12700" marT="1270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31,9%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23,6%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Russia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Canada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35,6%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Czech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Netherland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27,0%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/>
                </a:tc>
              </a:tr>
              <a:tr h="37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Sweden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1,8%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25,7%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26,7%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47382"/>
              </p:ext>
            </p:extLst>
          </p:nvPr>
        </p:nvGraphicFramePr>
        <p:xfrm>
          <a:off x="4648200" y="1566950"/>
          <a:ext cx="4495799" cy="498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69"/>
                <a:gridCol w="1284515"/>
                <a:gridCol w="963385"/>
                <a:gridCol w="1204230"/>
              </a:tblGrid>
              <a:tr h="488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country of affiliation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in ATLAS by affiliation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women by affiliation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women by nationality</a:t>
                      </a:r>
                    </a:p>
                  </a:txBody>
                  <a:tcPr marL="12700" marR="12700" marT="12700" marB="0" anchor="b"/>
                </a:tc>
              </a:tr>
              <a:tr h="411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12,0%</a:t>
                      </a:r>
                    </a:p>
                  </a:txBody>
                  <a:tcPr marL="12700" marR="12700" marT="12700" marB="0" anchor="b"/>
                </a:tc>
              </a:tr>
              <a:tr h="294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12700" marR="12700" marT="12700" marB="0" anchor="b">
                    <a:solidFill>
                      <a:srgbClr val="FCF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18,8%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19,2%</a:t>
                      </a:r>
                    </a:p>
                  </a:txBody>
                  <a:tcPr marL="12700" marR="12700" marT="12700" marB="0" anchor="b"/>
                </a:tc>
              </a:tr>
              <a:tr h="386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Switzerland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25,9%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16,0%</a:t>
                      </a:r>
                    </a:p>
                  </a:txBody>
                  <a:tcPr marL="12700" marR="12700" marT="12700" marB="0" anchor="b"/>
                </a:tc>
              </a:tr>
              <a:tr h="386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Greece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34,6%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40,5%</a:t>
                      </a:r>
                    </a:p>
                  </a:txBody>
                  <a:tcPr marL="12700" marR="12700" marT="12700" marB="0" anchor="b"/>
                </a:tc>
              </a:tr>
              <a:tr h="386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30,4%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31,3%</a:t>
                      </a:r>
                    </a:p>
                  </a:txBody>
                  <a:tcPr marL="12700" marR="12700" marT="12700" marB="0" anchor="b"/>
                </a:tc>
              </a:tr>
              <a:tr h="386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Norway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28,6%</a:t>
                      </a:r>
                    </a:p>
                  </a:txBody>
                  <a:tcPr marL="12700" marR="12700" marT="12700" marB="0" anchor="b"/>
                </a:tc>
              </a:tr>
              <a:tr h="386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Portugal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20,8%</a:t>
                      </a:r>
                    </a:p>
                  </a:txBody>
                  <a:tcPr marL="12700" marR="12700" marT="12700" marB="0" anchor="b"/>
                </a:tc>
              </a:tr>
              <a:tr h="309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Romania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46,7%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42,9%</a:t>
                      </a:r>
                    </a:p>
                  </a:txBody>
                  <a:tcPr marL="12700" marR="12700" marT="12700" marB="0" anchor="b"/>
                </a:tc>
              </a:tr>
              <a:tr h="411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Australia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/>
                </a:tc>
              </a:tr>
              <a:tr h="362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Turkey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21,4%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26,3%</a:t>
                      </a:r>
                    </a:p>
                  </a:txBody>
                  <a:tcPr marL="12700" marR="12700" marT="12700" marB="0" anchor="b"/>
                </a:tc>
              </a:tr>
              <a:tr h="411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Denmark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16,7%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9,1</a:t>
                      </a:r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%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62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Brazil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30,0%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23,1%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600200"/>
            <a:ext cx="0" cy="4953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6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Women on ATLAS per country of affiliation </a:t>
            </a:r>
            <a:r>
              <a:rPr lang="en-US" sz="4000" dirty="0" smtClean="0">
                <a:solidFill>
                  <a:srgbClr val="FF0000"/>
                </a:solidFill>
              </a:rPr>
              <a:t>above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ATLAS average in 2012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530376"/>
              </p:ext>
            </p:extLst>
          </p:nvPr>
        </p:nvGraphicFramePr>
        <p:xfrm>
          <a:off x="609600" y="1600200"/>
          <a:ext cx="7772399" cy="469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680"/>
                <a:gridCol w="2125428"/>
                <a:gridCol w="2271291"/>
              </a:tblGrid>
              <a:tr h="2587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Country</a:t>
                      </a:r>
                      <a:r>
                        <a:rPr lang="en-US" sz="2400" b="1" i="0" u="sng" strike="noStrik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of a</a:t>
                      </a:r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ffiliation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# women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% women</a:t>
                      </a: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Romania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46,7%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Spain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35,7%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Greece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34,6%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Poland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30,4%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France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29,2%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Norway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27,8%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Calibri"/>
                          <a:cs typeface="Calibri"/>
                        </a:rPr>
                        <a:t>Netherland</a:t>
                      </a:r>
                      <a:endParaRPr lang="en-US" sz="18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27,0%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Switzerland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25,9%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Italy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25,8%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Sweden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25,7%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UK</a:t>
                      </a:r>
                    </a:p>
                  </a:txBody>
                  <a:tcPr marL="12700" marR="12700" marT="12700" marB="0" anchor="b"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46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23,2%</a:t>
                      </a:r>
                    </a:p>
                  </a:txBody>
                  <a:tcPr marL="12700" marR="12700" marT="12700" marB="0" anchor="b">
                    <a:solidFill>
                      <a:srgbClr val="FFF0C9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Portugal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22,2%</a:t>
                      </a:r>
                    </a:p>
                  </a:txBody>
                  <a:tcPr marL="12700" marR="12700" marT="12700" marB="0" anchor="b">
                    <a:solidFill>
                      <a:srgbClr val="FFD25D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Germany</a:t>
                      </a:r>
                    </a:p>
                  </a:txBody>
                  <a:tcPr marL="12700" marR="12700" marT="12700" marB="0" anchor="b"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56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20,7%</a:t>
                      </a:r>
                    </a:p>
                  </a:txBody>
                  <a:tcPr marL="12700" marR="12700" marT="12700" marB="0" anchor="b">
                    <a:solidFill>
                      <a:srgbClr val="FFF0C9"/>
                    </a:solidFill>
                  </a:tcPr>
                </a:tc>
              </a:tr>
              <a:tr h="3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Canada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15</a:t>
                      </a:r>
                      <a:endParaRPr lang="en-US" sz="1800" b="1" dirty="0"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Calibri"/>
                          <a:cs typeface="Calibri"/>
                        </a:rPr>
                        <a:t>20,0%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0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only countries with &gt; 14 people;  these countries = 54% of ATLAS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hire of CERN Users</a:t>
            </a:r>
            <a:endParaRPr lang="en-US" dirty="0"/>
          </a:p>
        </p:txBody>
      </p:sp>
      <p:pic>
        <p:nvPicPr>
          <p:cNvPr id="6" name="Content Placeholder 5" descr="Users-map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" r="-2057"/>
          <a:stretch/>
        </p:blipFill>
        <p:spPr>
          <a:xfrm>
            <a:off x="864739" y="1600200"/>
            <a:ext cx="7288661" cy="5321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99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% of women physicists at CERN by end of 2012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091210"/>
              </p:ext>
            </p:extLst>
          </p:nvPr>
        </p:nvGraphicFramePr>
        <p:xfrm>
          <a:off x="1143000" y="1524000"/>
          <a:ext cx="658368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physicists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women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women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CERN staff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10.1%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9217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17.4%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6648-FA4B-4C46-9C53-F268FF196B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3851"/>
              </p:ext>
            </p:extLst>
          </p:nvPr>
        </p:nvGraphicFramePr>
        <p:xfrm>
          <a:off x="1600200" y="3276600"/>
          <a:ext cx="557212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5"/>
                <a:gridCol w="1114425"/>
                <a:gridCol w="1114425"/>
                <a:gridCol w="1114425"/>
                <a:gridCol w="1114425"/>
              </a:tblGrid>
              <a:tr h="641801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Summer Student Program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Member states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Non-member states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7727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applied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admitted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applied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admitted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6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  <a:tr h="366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</a:tr>
              <a:tr h="366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12700" marR="12700" marT="12700" marB="0" anchor="b"/>
                </a:tc>
              </a:tr>
              <a:tr h="366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12700" marR="12700" marT="12700" marB="0" anchor="b"/>
                </a:tc>
              </a:tr>
              <a:tr h="366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4789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fraction for CERN partly explained by the lack of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3832183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8915400" cy="5029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Metadata studies summarizing &gt;5000 </a:t>
            </a:r>
            <a:r>
              <a:rPr lang="en-US" sz="1600" dirty="0"/>
              <a:t>individual studies, based on the testing of </a:t>
            </a:r>
            <a:r>
              <a:rPr lang="en-US" sz="1600" dirty="0" smtClean="0"/>
              <a:t>~7 </a:t>
            </a:r>
            <a:r>
              <a:rPr lang="en-US" sz="1600" dirty="0"/>
              <a:t>million people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Using </a:t>
            </a:r>
            <a:r>
              <a:rPr lang="en-US" sz="1600" i="1" dirty="0" smtClean="0"/>
              <a:t>d</a:t>
            </a:r>
            <a:r>
              <a:rPr lang="en-US" sz="1600" dirty="0" smtClean="0"/>
              <a:t> statistics: </a:t>
            </a:r>
            <a:r>
              <a:rPr lang="en-US" sz="1600" i="1" dirty="0"/>
              <a:t>d</a:t>
            </a:r>
            <a:r>
              <a:rPr lang="en-US" sz="1600" dirty="0"/>
              <a:t> = (</a:t>
            </a:r>
            <a:r>
              <a:rPr lang="en-US" sz="1600" i="1" dirty="0"/>
              <a:t>M</a:t>
            </a:r>
            <a:r>
              <a:rPr lang="en-US" sz="1600" baseline="-25000" dirty="0"/>
              <a:t>M</a:t>
            </a:r>
            <a:r>
              <a:rPr lang="en-US" sz="1600" dirty="0"/>
              <a:t> − </a:t>
            </a:r>
            <a:r>
              <a:rPr lang="en-US" sz="1600" i="1" dirty="0"/>
              <a:t>M</a:t>
            </a:r>
            <a:r>
              <a:rPr lang="en-US" sz="1600" baseline="-25000" dirty="0"/>
              <a:t>F</a:t>
            </a:r>
            <a:r>
              <a:rPr lang="en-US" sz="1600" dirty="0"/>
              <a:t>)/</a:t>
            </a:r>
            <a:r>
              <a:rPr lang="en-US" sz="1600" i="1" dirty="0" err="1"/>
              <a:t>s</a:t>
            </a:r>
            <a:r>
              <a:rPr lang="en-US" sz="1600" baseline="-25000" dirty="0" err="1"/>
              <a:t>w</a:t>
            </a:r>
            <a:r>
              <a:rPr lang="en-US" sz="1600" dirty="0"/>
              <a:t>, where </a:t>
            </a:r>
            <a:r>
              <a:rPr lang="en-US" sz="1600" i="1" dirty="0"/>
              <a:t>M</a:t>
            </a:r>
            <a:r>
              <a:rPr lang="en-US" sz="1600" baseline="-25000" dirty="0"/>
              <a:t>M</a:t>
            </a:r>
            <a:r>
              <a:rPr lang="en-US" sz="1600" dirty="0"/>
              <a:t> is the mean score for males, </a:t>
            </a:r>
            <a:r>
              <a:rPr lang="en-US" sz="1600" i="1" dirty="0"/>
              <a:t>M</a:t>
            </a:r>
            <a:r>
              <a:rPr lang="en-US" sz="1600" baseline="-25000" dirty="0"/>
              <a:t>F</a:t>
            </a:r>
            <a:r>
              <a:rPr lang="en-US" sz="1600" dirty="0"/>
              <a:t> is the mean score for females, and </a:t>
            </a:r>
            <a:r>
              <a:rPr lang="en-US" sz="1600" i="1" dirty="0" err="1"/>
              <a:t>s</a:t>
            </a:r>
            <a:r>
              <a:rPr lang="en-US" sz="1600" baseline="-25000" dirty="0" err="1"/>
              <a:t>w</a:t>
            </a:r>
            <a:r>
              <a:rPr lang="en-US" sz="1600" dirty="0"/>
              <a:t> is the </a:t>
            </a:r>
            <a:r>
              <a:rPr lang="en-US" sz="1600" dirty="0" smtClean="0"/>
              <a:t>combined standard deviation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i="1" dirty="0"/>
              <a:t>d</a:t>
            </a:r>
            <a:r>
              <a:rPr lang="en-US" sz="1600" dirty="0"/>
              <a:t> statistic measures the distance between male and female means, in standard deviation units</a:t>
            </a:r>
            <a:r>
              <a:rPr lang="en-US" sz="1600" dirty="0" smtClean="0"/>
              <a:t>.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sz="1600" dirty="0" smtClean="0"/>
              <a:t>78</a:t>
            </a:r>
            <a:r>
              <a:rPr lang="en-US" sz="1600" dirty="0"/>
              <a:t>% of the effects for psychological gender differences were small or near </a:t>
            </a:r>
            <a:r>
              <a:rPr lang="en-US" sz="1600" dirty="0" smtClean="0"/>
              <a:t>zero</a:t>
            </a:r>
          </a:p>
          <a:p>
            <a:pPr lvl="1"/>
            <a:r>
              <a:rPr lang="en-US" sz="1400" dirty="0" smtClean="0"/>
              <a:t>mathematics </a:t>
            </a:r>
            <a:r>
              <a:rPr lang="en-US" sz="1400" dirty="0"/>
              <a:t>problem-solving, </a:t>
            </a:r>
            <a:r>
              <a:rPr lang="en-US" sz="1400" i="1" dirty="0"/>
              <a:t>d</a:t>
            </a:r>
            <a:r>
              <a:rPr lang="en-US" sz="1400" dirty="0"/>
              <a:t> = </a:t>
            </a:r>
            <a:r>
              <a:rPr lang="en-US" sz="1400" dirty="0" smtClean="0"/>
              <a:t>0.08 </a:t>
            </a:r>
          </a:p>
          <a:p>
            <a:pPr lvl="1"/>
            <a:r>
              <a:rPr lang="en-US" sz="1400" dirty="0" smtClean="0"/>
              <a:t>leadership </a:t>
            </a:r>
            <a:r>
              <a:rPr lang="en-US" sz="1400" dirty="0"/>
              <a:t>effectiveness, </a:t>
            </a:r>
            <a:r>
              <a:rPr lang="en-US" sz="1400" i="1" dirty="0"/>
              <a:t>d</a:t>
            </a:r>
            <a:r>
              <a:rPr lang="en-US" sz="1400" dirty="0"/>
              <a:t> = −</a:t>
            </a:r>
            <a:r>
              <a:rPr lang="en-US" sz="1400" dirty="0" smtClean="0"/>
              <a:t>0.02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600" dirty="0"/>
              <a:t>Emphasis on gender differences in the popular literature reinforces stereotypes that girls lack mathematical and scientific </a:t>
            </a:r>
            <a:r>
              <a:rPr lang="en-US" sz="1600" dirty="0" smtClean="0"/>
              <a:t>aptitude</a:t>
            </a:r>
          </a:p>
          <a:p>
            <a:pPr marL="118872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To neutralize traditional stereotypes about girls' lack of ability and interest in mathematics and science, we need to increase awareness of gender </a:t>
            </a:r>
            <a:r>
              <a:rPr lang="en-US" sz="1600" dirty="0" smtClean="0"/>
              <a:t>similarities</a:t>
            </a:r>
          </a:p>
          <a:p>
            <a:pPr marL="118872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Rather than focusing on gender </a:t>
            </a:r>
            <a:r>
              <a:rPr lang="en-US" sz="1600" dirty="0" smtClean="0"/>
              <a:t>differences mathematics and science educators </a:t>
            </a:r>
            <a:r>
              <a:rPr lang="en-US" sz="1600" dirty="0" smtClean="0"/>
              <a:t>would profitably </a:t>
            </a:r>
            <a:r>
              <a:rPr lang="en-US" sz="1600" dirty="0"/>
              <a:t>examine ways to increase awareness of the similarities in performance and in ability to </a:t>
            </a:r>
            <a:r>
              <a:rPr lang="en-US" sz="1600" dirty="0" smtClean="0"/>
              <a:t>succeed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C0F8-DB73-40B0-8D69-877DD6228F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Are women less apt at physics than men?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000" dirty="0"/>
              <a:t>http://</a:t>
            </a:r>
            <a:r>
              <a:rPr lang="en-US" sz="2000" dirty="0" err="1"/>
              <a:t>www.sciencemag.org</a:t>
            </a:r>
            <a:r>
              <a:rPr lang="en-US" sz="2000" dirty="0"/>
              <a:t>/content/314/5799/599.</a:t>
            </a:r>
            <a:r>
              <a:rPr lang="en-US" sz="2000" dirty="0" smtClean="0"/>
              <a:t>full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3182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27452</TotalTime>
  <Words>1495</Words>
  <Application>Microsoft Macintosh PowerPoint</Application>
  <PresentationFormat>On-screen Show (4:3)</PresentationFormat>
  <Paragraphs>361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Pauline Gagnon, Indiana University/CERN</vt:lpstr>
      <vt:lpstr>Outline</vt:lpstr>
      <vt:lpstr>ATLAS Collaboration: 38 countries, 3000 people</vt:lpstr>
      <vt:lpstr>Fraction of women in ATLAS  as on October 2012</vt:lpstr>
      <vt:lpstr>% of women by affiliation and nationality</vt:lpstr>
      <vt:lpstr>Women on ATLAS per country of affiliation above ATLAS average in 2012</vt:lpstr>
      <vt:lpstr>Country of hire of CERN Users</vt:lpstr>
      <vt:lpstr>% of women physicists at CERN by end of 2012</vt:lpstr>
      <vt:lpstr>Are women less apt at physics than men? http://www.sciencemag.org/content/314/5799/599.full</vt:lpstr>
      <vt:lpstr>What’s the best way to attract more women in physics?</vt:lpstr>
      <vt:lpstr>What is a strong “physics identity”?</vt:lpstr>
      <vt:lpstr>What helps build a strong “physics identity” </vt:lpstr>
      <vt:lpstr>What about women in particular?</vt:lpstr>
      <vt:lpstr>Discussing the under-representation of women in science makes a huge difference</vt:lpstr>
      <vt:lpstr>Conclusions of one author of the Prise study</vt:lpstr>
      <vt:lpstr>Recommendations from young women physicists http://www.quantumdiaries.org/2013/04/03/how-to-attract-hire-and-retain-more-women-in-science/</vt:lpstr>
      <vt:lpstr>Fight stereotypes at all levels </vt:lpstr>
      <vt:lpstr>Using non-sexist language</vt:lpstr>
      <vt:lpstr>Provide role models and mentors for young women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jenni2</dc:creator>
  <cp:lastModifiedBy>CERN User</cp:lastModifiedBy>
  <cp:revision>853</cp:revision>
  <dcterms:created xsi:type="dcterms:W3CDTF">2012-10-01T15:02:31Z</dcterms:created>
  <dcterms:modified xsi:type="dcterms:W3CDTF">2013-07-03T11:31:25Z</dcterms:modified>
</cp:coreProperties>
</file>