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8"/>
  </p:notesMasterIdLst>
  <p:handoutMasterIdLst>
    <p:handoutMasterId r:id="rId39"/>
  </p:handoutMasterIdLst>
  <p:sldIdLst>
    <p:sldId id="410" r:id="rId2"/>
    <p:sldId id="339" r:id="rId3"/>
    <p:sldId id="490" r:id="rId4"/>
    <p:sldId id="491" r:id="rId5"/>
    <p:sldId id="457" r:id="rId6"/>
    <p:sldId id="506" r:id="rId7"/>
    <p:sldId id="463" r:id="rId8"/>
    <p:sldId id="507" r:id="rId9"/>
    <p:sldId id="498" r:id="rId10"/>
    <p:sldId id="426" r:id="rId11"/>
    <p:sldId id="427" r:id="rId12"/>
    <p:sldId id="438" r:id="rId13"/>
    <p:sldId id="428" r:id="rId14"/>
    <p:sldId id="436" r:id="rId15"/>
    <p:sldId id="445" r:id="rId16"/>
    <p:sldId id="475" r:id="rId17"/>
    <p:sldId id="476" r:id="rId18"/>
    <p:sldId id="447" r:id="rId19"/>
    <p:sldId id="481" r:id="rId20"/>
    <p:sldId id="448" r:id="rId21"/>
    <p:sldId id="449" r:id="rId22"/>
    <p:sldId id="450" r:id="rId23"/>
    <p:sldId id="341" r:id="rId24"/>
    <p:sldId id="518" r:id="rId25"/>
    <p:sldId id="519" r:id="rId26"/>
    <p:sldId id="513" r:id="rId27"/>
    <p:sldId id="516" r:id="rId28"/>
    <p:sldId id="509" r:id="rId29"/>
    <p:sldId id="508" r:id="rId30"/>
    <p:sldId id="520" r:id="rId31"/>
    <p:sldId id="517" r:id="rId32"/>
    <p:sldId id="510" r:id="rId33"/>
    <p:sldId id="512" r:id="rId34"/>
    <p:sldId id="515" r:id="rId35"/>
    <p:sldId id="446" r:id="rId36"/>
    <p:sldId id="386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9DB4"/>
    <a:srgbClr val="E6E4C7"/>
    <a:srgbClr val="F6D622"/>
    <a:srgbClr val="8E5C86"/>
    <a:srgbClr val="FBEF8F"/>
    <a:srgbClr val="FBF5B6"/>
    <a:srgbClr val="18D713"/>
    <a:srgbClr val="19D214"/>
    <a:srgbClr val="19CE16"/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89" autoAdjust="0"/>
    <p:restoredTop sz="91768" autoAdjust="0"/>
  </p:normalViewPr>
  <p:slideViewPr>
    <p:cSldViewPr>
      <p:cViewPr varScale="1">
        <p:scale>
          <a:sx n="102" d="100"/>
          <a:sy n="102" d="100"/>
        </p:scale>
        <p:origin x="-11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gagnon:Dropbox:presentations:dark-matt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gagnon:Dropbox:presentations:dark-mat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353793495111"/>
          <c:y val="0.283583158756532"/>
          <c:w val="0.697674418604651"/>
          <c:h val="0.64203524102170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contenu de l'univers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94983968796244"/>
                  <c:y val="-0.16636946117029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dark</a:t>
                    </a:r>
                    <a:r>
                      <a:rPr lang="en-US" baseline="0" dirty="0" smtClean="0"/>
                      <a:t> e</a:t>
                    </a:r>
                    <a:r>
                      <a:rPr lang="en-US" dirty="0" smtClean="0"/>
                      <a:t>nergy</a:t>
                    </a:r>
                    <a:r>
                      <a:rPr lang="en-US" dirty="0"/>
                      <a:t>
68%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68797102116621"/>
                  <c:y val="0.02342965156878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dark</a:t>
                    </a:r>
                    <a:r>
                      <a:rPr lang="en-US" baseline="0" dirty="0" smtClean="0"/>
                      <a:t> matter</a:t>
                    </a:r>
                    <a:r>
                      <a:rPr lang="en-US" dirty="0"/>
                      <a:t>
27%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658680603521051"/>
                  <c:y val="0.099882010161573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matter</a:t>
                    </a:r>
                    <a:r>
                      <a:rPr lang="en-US" dirty="0"/>
                      <a:t>
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chemeClr val="accent3"/>
              </a:solidFill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énergie sombre</c:v>
                </c:pt>
                <c:pt idx="1">
                  <c:v>matière sombre</c:v>
                </c:pt>
                <c:pt idx="2">
                  <c:v>matière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68.3</c:v>
                </c:pt>
                <c:pt idx="1">
                  <c:v>26.8</c:v>
                </c:pt>
                <c:pt idx="2">
                  <c:v>4.9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1EBE9-5F0F-8A4F-9BD5-E1A911829548}" type="datetimeFigureOut">
              <a:rPr lang="en-US" smtClean="0"/>
              <a:pPr/>
              <a:t>13-11-25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3E7A7-FE2B-E145-9F17-0EF3C7D73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479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defRPr sz="1200"/>
            </a:lvl1pPr>
          </a:lstStyle>
          <a:p>
            <a:pPr>
              <a:defRPr/>
            </a:pPr>
            <a:fld id="{18245EB2-1D81-4A39-8713-23431B722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268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2013"/>
            <a:fld id="{8A3A1759-4254-42C1-8FFA-452B1606EBD6}" type="slidenum">
              <a:rPr lang="en-US" smtClean="0"/>
              <a:pPr defTabSz="862013"/>
              <a:t>23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4088" y="630238"/>
            <a:ext cx="5151437" cy="3865562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0863"/>
            <a:ext cx="5010150" cy="4075112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2013"/>
            <a:fld id="{65E53340-3F1E-41BA-AF8F-4ACBEB014F26}" type="slidenum">
              <a:rPr lang="en-US" smtClean="0"/>
              <a:pPr defTabSz="862013"/>
              <a:t>33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DB66CA90-707D-4D32-A188-D51967873DB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04A24-AB0A-42C4-9635-A9E92C88C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2475" y="76200"/>
            <a:ext cx="2011363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76200"/>
            <a:ext cx="5883275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3FB3E-C898-4AE0-9961-FCE960195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8100"/>
            <a:ext cx="86106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47800"/>
            <a:ext cx="7772400" cy="4381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3055D-0913-45EF-887A-096B317EE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88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0ADF6-3416-4D52-80FC-3EC588048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5F62C-5023-41A5-977E-9C7466832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52E8B-CB7C-494C-AA53-ECC380E90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1FE45-D58A-4EB5-856C-8F9C509FB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1B06-5DE9-47D5-A958-40F3AEB9E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AE4BA-C5DE-445F-BA72-A3BC6B6C1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815F3-8960-4C1F-94E9-FCEC696F6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F8264-7B47-4E07-A696-A529124E6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76200"/>
            <a:ext cx="8047038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95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Calibri"/>
                <a:cs typeface="Calibri"/>
              </a:defRPr>
            </a:lvl1pPr>
          </a:lstStyle>
          <a:p>
            <a:pPr>
              <a:defRPr/>
            </a:pPr>
            <a:fld id="{0FB4F90B-4419-4472-BC65-7AFBF34AAF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8"/>
          <p:cNvSpPr txBox="1">
            <a:spLocks noChangeArrowheads="1"/>
          </p:cNvSpPr>
          <p:nvPr userDrawn="1"/>
        </p:nvSpPr>
        <p:spPr bwMode="auto">
          <a:xfrm>
            <a:off x="76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27" r:id="rId3"/>
    <p:sldLayoutId id="2147483728" r:id="rId4"/>
    <p:sldLayoutId id="2147483729" r:id="rId5"/>
    <p:sldLayoutId id="2147483737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8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tx2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Calibri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400">
          <a:solidFill>
            <a:schemeClr val="tx1"/>
          </a:solidFill>
          <a:latin typeface="Calibri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Calibri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Calibri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7.jpe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Pauline.Gagnon@cern.ch" TargetMode="External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42"/>
            <a:ext cx="9144000" cy="2123658"/>
          </a:xfrm>
        </p:spPr>
        <p:txBody>
          <a:bodyPr/>
          <a:lstStyle/>
          <a:p>
            <a:r>
              <a:rPr lang="en-US" sz="4400" dirty="0" smtClean="0"/>
              <a:t>What does a </a:t>
            </a:r>
            <a:r>
              <a:rPr lang="en-US" sz="4400" dirty="0"/>
              <a:t>Higgs </a:t>
            </a:r>
            <a:r>
              <a:rPr lang="en-US" sz="4400" dirty="0" smtClean="0"/>
              <a:t>boson eat during the winter </a:t>
            </a:r>
            <a:br>
              <a:rPr lang="en-US" sz="4400" dirty="0" smtClean="0"/>
            </a:br>
            <a:r>
              <a:rPr lang="en-US" sz="4400" dirty="0" smtClean="0"/>
              <a:t>…and other essential details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486400"/>
            <a:ext cx="9144000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 smtClean="0">
                <a:latin typeface="Calibri"/>
                <a:cs typeface="Calibri"/>
              </a:rPr>
              <a:t>Pauline </a:t>
            </a:r>
            <a:r>
              <a:rPr lang="en-US" sz="2800" b="1" dirty="0">
                <a:latin typeface="Calibri"/>
                <a:cs typeface="Calibri"/>
              </a:rPr>
              <a:t>G</a:t>
            </a:r>
            <a:r>
              <a:rPr lang="en-US" sz="2800" b="1" dirty="0" smtClean="0">
                <a:latin typeface="Calibri"/>
                <a:cs typeface="Calibri"/>
              </a:rPr>
              <a:t>agnon, CERN et Indiana University</a:t>
            </a:r>
          </a:p>
          <a:p>
            <a:pPr algn="ctr">
              <a:buNone/>
            </a:pPr>
            <a:r>
              <a:rPr lang="en-US" sz="2800" b="1" dirty="0" smtClean="0">
                <a:latin typeface="Calibri"/>
                <a:cs typeface="Calibri"/>
              </a:rPr>
              <a:t>Physicist on ATLAS experiment and communicator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endParaRPr lang="en-US" sz="2800" b="1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Bos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133600"/>
            <a:ext cx="4020144" cy="312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5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228600" y="22568"/>
            <a:ext cx="9525000" cy="646331"/>
          </a:xfrm>
          <a:solidFill>
            <a:srgbClr val="F6D622"/>
          </a:solidFill>
        </p:spPr>
        <p:txBody>
          <a:bodyPr/>
          <a:lstStyle/>
          <a:p>
            <a:pPr algn="ctr"/>
            <a:r>
              <a:rPr lang="en-US" sz="3600" dirty="0" smtClean="0"/>
              <a:t>Major p</a:t>
            </a:r>
            <a:r>
              <a:rPr lang="en-US" sz="3600" b="1" dirty="0" smtClean="0"/>
              <a:t>roblem with the </a:t>
            </a:r>
            <a:r>
              <a:rPr lang="en-US" sz="3600" dirty="0"/>
              <a:t>e</a:t>
            </a:r>
            <a:r>
              <a:rPr lang="en-US" sz="3600" b="1" dirty="0" smtClean="0"/>
              <a:t>quations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257800"/>
          </a:xfrm>
        </p:spPr>
        <p:txBody>
          <a:bodyPr/>
          <a:lstStyle/>
          <a:p>
            <a:pPr marL="514350" indent="-514350">
              <a:buFont typeface="Arial"/>
              <a:buChar char="•"/>
            </a:pPr>
            <a:r>
              <a:rPr lang="en-US" sz="2800" dirty="0" smtClean="0"/>
              <a:t>The Standard Model only predicted massless particles</a:t>
            </a:r>
          </a:p>
          <a:p>
            <a:pPr marL="514350" indent="-514350">
              <a:buFont typeface="Arial"/>
              <a:buChar char="•"/>
            </a:pPr>
            <a:endParaRPr lang="en-US" sz="2800" dirty="0" smtClean="0"/>
          </a:p>
          <a:p>
            <a:pPr marL="514350" indent="-514350">
              <a:buFont typeface="Arial"/>
              <a:buChar char="•"/>
            </a:pPr>
            <a:endParaRPr lang="en-US" sz="2800" dirty="0" smtClean="0"/>
          </a:p>
          <a:p>
            <a:pPr marL="514350" indent="-514350">
              <a:buFont typeface="Arial"/>
              <a:buChar char="•"/>
            </a:pPr>
            <a:r>
              <a:rPr lang="en-US" sz="2800" dirty="0" smtClean="0"/>
              <a:t>But we knew that the W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, W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 and Z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bosons had a mass</a:t>
            </a:r>
          </a:p>
          <a:p>
            <a:pPr marL="800100" lvl="2" indent="0">
              <a:buNone/>
            </a:pPr>
            <a:r>
              <a:rPr lang="en-US" sz="2000" dirty="0" smtClean="0"/>
              <a:t>     </a:t>
            </a:r>
          </a:p>
          <a:p>
            <a:pPr marL="800100" lvl="2" indent="0">
              <a:buNone/>
            </a:pPr>
            <a:endParaRPr lang="en-US" sz="2000" dirty="0" smtClean="0"/>
          </a:p>
          <a:p>
            <a:pPr marL="800100" lvl="2" indent="0">
              <a:buNone/>
            </a:pPr>
            <a:r>
              <a:rPr lang="en-US" sz="2000" dirty="0" smtClean="0"/>
              <a:t>     massless photon    +                                                   massive bosons</a:t>
            </a:r>
          </a:p>
          <a:p>
            <a:pPr marL="514350" indent="-514350">
              <a:buFont typeface="Arial"/>
              <a:buChar char="•"/>
            </a:pPr>
            <a:endParaRPr lang="en-US" sz="2800" dirty="0"/>
          </a:p>
          <a:p>
            <a:pPr marL="0" indent="0" algn="ctr">
              <a:buNone/>
            </a:pPr>
            <a:r>
              <a:rPr lang="en-US" sz="2800" b="1" dirty="0" smtClean="0"/>
              <a:t>How could </a:t>
            </a:r>
            <a:r>
              <a:rPr lang="en-US" sz="2800" b="1" dirty="0"/>
              <a:t>the equations </a:t>
            </a:r>
            <a:r>
              <a:rPr lang="en-US" sz="2800" b="1" dirty="0" smtClean="0"/>
              <a:t>of the Standard </a:t>
            </a:r>
            <a:r>
              <a:rPr lang="en-US" sz="2800" b="1" dirty="0"/>
              <a:t>Model </a:t>
            </a:r>
            <a:r>
              <a:rPr lang="en-US" sz="2800" b="1" dirty="0" smtClean="0"/>
              <a:t>generate massive particles?</a:t>
            </a:r>
          </a:p>
          <a:p>
            <a:pPr marL="514350" indent="-514350">
              <a:buNone/>
            </a:pPr>
            <a:endParaRPr lang="en-US" dirty="0"/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C5346E-8D09-4E36-B519-E80F38C99124}" type="slidenum">
              <a:rPr lang="en-US" smtClean="0"/>
              <a:pPr/>
              <a:t>10</a:t>
            </a:fld>
            <a:endParaRPr lang="en-US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724400" y="1524000"/>
            <a:ext cx="3810000" cy="990600"/>
            <a:chOff x="4724400" y="1905000"/>
            <a:chExt cx="3810000" cy="990600"/>
          </a:xfrm>
        </p:grpSpPr>
        <p:sp>
          <p:nvSpPr>
            <p:cNvPr id="2" name="Rectangle 1"/>
            <p:cNvSpPr/>
            <p:nvPr/>
          </p:nvSpPr>
          <p:spPr bwMode="auto">
            <a:xfrm>
              <a:off x="4724400" y="1905000"/>
              <a:ext cx="38100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6" name="Picture 5" descr="unsmily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292" y="1943099"/>
              <a:ext cx="838201" cy="838201"/>
            </a:xfrm>
            <a:prstGeom prst="rect">
              <a:avLst/>
            </a:prstGeom>
          </p:spPr>
        </p:pic>
        <p:pic>
          <p:nvPicPr>
            <p:cNvPr id="7" name="Picture 6" descr="unsmily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384" y="2002706"/>
              <a:ext cx="722196" cy="718987"/>
            </a:xfrm>
            <a:prstGeom prst="rect">
              <a:avLst/>
            </a:prstGeom>
          </p:spPr>
        </p:pic>
        <p:pic>
          <p:nvPicPr>
            <p:cNvPr id="8" name="Picture 7" descr="unsmil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471" y="1926980"/>
              <a:ext cx="870438" cy="870438"/>
            </a:xfrm>
            <a:prstGeom prst="rect">
              <a:avLst/>
            </a:prstGeom>
          </p:spPr>
        </p:pic>
        <p:pic>
          <p:nvPicPr>
            <p:cNvPr id="9" name="Picture 8" descr="trist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1" y="1932109"/>
              <a:ext cx="860180" cy="860180"/>
            </a:xfrm>
            <a:prstGeom prst="rect">
              <a:avLst/>
            </a:prstGeom>
          </p:spPr>
        </p:pic>
      </p:grpSp>
      <p:pic>
        <p:nvPicPr>
          <p:cNvPr id="10" name="Picture 9" descr="photon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3699433"/>
            <a:ext cx="490538" cy="48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W-boson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3657601"/>
            <a:ext cx="631825" cy="57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Z-boson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7800" y="3685071"/>
            <a:ext cx="533400" cy="51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W-boson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495800" y="3657600"/>
            <a:ext cx="631826" cy="57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35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201324"/>
            <a:ext cx="9144000" cy="584776"/>
          </a:xfrm>
        </p:spPr>
        <p:txBody>
          <a:bodyPr/>
          <a:lstStyle/>
          <a:p>
            <a:pPr algn="ctr" eaLnBrk="1" hangingPunct="1"/>
            <a:r>
              <a:rPr lang="en-US" sz="3200" dirty="0"/>
              <a:t>Modify </a:t>
            </a:r>
            <a:r>
              <a:rPr lang="en-US" sz="3200" dirty="0" smtClean="0"/>
              <a:t>the equations of the Standard </a:t>
            </a:r>
            <a:r>
              <a:rPr lang="en-US" sz="3200" dirty="0"/>
              <a:t>Model </a:t>
            </a:r>
            <a:endParaRPr lang="en-US" sz="3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2438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b="1" dirty="0"/>
              <a:t>I</a:t>
            </a:r>
            <a:r>
              <a:rPr lang="en-US" b="1" dirty="0" smtClean="0"/>
              <a:t>n 1964, several theorists proposed a </a:t>
            </a:r>
            <a:r>
              <a:rPr lang="en-US" b="1" dirty="0" err="1" smtClean="0"/>
              <a:t>mecanism</a:t>
            </a:r>
            <a:r>
              <a:rPr lang="en-US" b="1" dirty="0" smtClean="0"/>
              <a:t> that would explain how particles could acquire mass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1A81CE-9312-48A8-AD6C-8AC9C07F761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487680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/>
                <a:cs typeface="Calibri"/>
              </a:rPr>
              <a:t>Tom Kibble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smtClean="0">
                <a:latin typeface="Calibri"/>
                <a:cs typeface="Calibri"/>
              </a:rPr>
              <a:t>Gerald </a:t>
            </a:r>
            <a:r>
              <a:rPr lang="en-US" sz="2000" b="1" dirty="0" err="1" smtClean="0">
                <a:latin typeface="Calibri"/>
                <a:cs typeface="Calibri"/>
              </a:rPr>
              <a:t>Guralnik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smtClean="0">
                <a:latin typeface="Calibri"/>
                <a:cs typeface="Calibri"/>
              </a:rPr>
              <a:t>Carl Hagen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smtClean="0">
                <a:latin typeface="Calibri"/>
                <a:cs typeface="Calibri"/>
              </a:rPr>
              <a:t>François </a:t>
            </a:r>
            <a:r>
              <a:rPr lang="en-US" sz="2000" b="1" dirty="0" err="1" smtClean="0">
                <a:latin typeface="Calibri"/>
                <a:cs typeface="Calibri"/>
              </a:rPr>
              <a:t>Englert</a:t>
            </a:r>
            <a:r>
              <a:rPr lang="en-US" sz="2000" b="1" dirty="0" smtClean="0">
                <a:latin typeface="Calibri"/>
                <a:cs typeface="Calibri"/>
              </a:rPr>
              <a:t>, Robert </a:t>
            </a:r>
            <a:r>
              <a:rPr lang="en-US" sz="2000" b="1" dirty="0" err="1" smtClean="0">
                <a:latin typeface="Calibri"/>
                <a:cs typeface="Calibri"/>
              </a:rPr>
              <a:t>Brout</a:t>
            </a:r>
            <a:r>
              <a:rPr lang="en-US" sz="2000" b="1" dirty="0">
                <a:latin typeface="Calibri"/>
                <a:cs typeface="Calibri"/>
              </a:rPr>
              <a:t>,</a:t>
            </a:r>
            <a:r>
              <a:rPr lang="en-US" sz="2000" b="1" dirty="0" smtClean="0">
                <a:latin typeface="Calibri"/>
                <a:cs typeface="Calibri"/>
              </a:rPr>
              <a:t> Peter </a:t>
            </a:r>
            <a:r>
              <a:rPr lang="en-US" sz="2000" b="1" dirty="0">
                <a:latin typeface="Calibri"/>
                <a:cs typeface="Calibri"/>
              </a:rPr>
              <a:t>H</a:t>
            </a:r>
            <a:r>
              <a:rPr lang="en-US" sz="2000" b="1" dirty="0" smtClean="0">
                <a:latin typeface="Calibri"/>
                <a:cs typeface="Calibri"/>
              </a:rPr>
              <a:t>iggs 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9" name="Picture 8" descr="Kibble-e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819400"/>
            <a:ext cx="8021786" cy="1828800"/>
          </a:xfrm>
          <a:prstGeom prst="rect">
            <a:avLst/>
          </a:prstGeom>
        </p:spPr>
      </p:pic>
      <p:pic>
        <p:nvPicPr>
          <p:cNvPr id="10" name="Picture 9" descr="PeterHig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26" y="2819401"/>
            <a:ext cx="1467774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59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074"/>
            <a:ext cx="9144000" cy="754053"/>
          </a:xfrm>
        </p:spPr>
        <p:txBody>
          <a:bodyPr/>
          <a:lstStyle/>
          <a:p>
            <a:pPr algn="ctr"/>
            <a:r>
              <a:rPr lang="en-US" dirty="0" smtClean="0"/>
              <a:t>To generate mass, we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The </a:t>
            </a:r>
            <a:r>
              <a:rPr lang="en-US" b="1" dirty="0" err="1" smtClean="0"/>
              <a:t>Brout</a:t>
            </a:r>
            <a:r>
              <a:rPr lang="en-US" b="1" dirty="0" smtClean="0"/>
              <a:t>-</a:t>
            </a:r>
            <a:r>
              <a:rPr lang="en-US" b="1" dirty="0" err="1"/>
              <a:t>E</a:t>
            </a:r>
            <a:r>
              <a:rPr lang="en-US" b="1" dirty="0" err="1" smtClean="0"/>
              <a:t>nglert</a:t>
            </a:r>
            <a:r>
              <a:rPr lang="en-US" b="1" dirty="0" smtClean="0"/>
              <a:t>-Higgs mechanism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A mathematical description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The Higgs field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 real physical entity corresponding to this mechanism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The Higgs boson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materialisation</a:t>
            </a:r>
            <a:r>
              <a:rPr lang="en-US" dirty="0" smtClean="0"/>
              <a:t> or proof of existence of all that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0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DC472F-1840-44C6-ADEF-68579E652963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114"/>
            <a:ext cx="9113838" cy="707886"/>
          </a:xfrm>
        </p:spPr>
        <p:txBody>
          <a:bodyPr/>
          <a:lstStyle/>
          <a:p>
            <a:pPr marL="742950" indent="-742950" eaLnBrk="1" hangingPunct="1">
              <a:buFont typeface="+mj-lt"/>
              <a:buAutoNum type="arabicPeriod"/>
            </a:pPr>
            <a:r>
              <a:rPr lang="en-US" sz="4000" dirty="0" smtClean="0"/>
              <a:t>The </a:t>
            </a:r>
            <a:r>
              <a:rPr lang="en-US" sz="4000" dirty="0" err="1" smtClean="0"/>
              <a:t>Brout</a:t>
            </a:r>
            <a:r>
              <a:rPr lang="en-US" sz="4000" dirty="0"/>
              <a:t>-</a:t>
            </a:r>
            <a:r>
              <a:rPr lang="en-US" sz="4000" dirty="0" err="1"/>
              <a:t>Englert</a:t>
            </a:r>
            <a:r>
              <a:rPr lang="en-US" sz="4000" dirty="0"/>
              <a:t>-</a:t>
            </a:r>
            <a:r>
              <a:rPr lang="en-US" sz="4000" dirty="0" smtClean="0"/>
              <a:t>Higgs mechanism 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143000"/>
            <a:ext cx="5867400" cy="167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 smtClean="0"/>
              <a:t>Theory predicted </a:t>
            </a:r>
            <a:r>
              <a:rPr lang="en-US" sz="2800" dirty="0" smtClean="0">
                <a:solidFill>
                  <a:schemeClr val="bg2"/>
                </a:solidFill>
              </a:rPr>
              <a:t>4 massless bosons</a:t>
            </a:r>
            <a:endParaRPr lang="en-US" sz="2800" dirty="0" smtClean="0"/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pic>
        <p:nvPicPr>
          <p:cNvPr id="2" name="Picture 1" descr="sa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002"/>
            <a:ext cx="2827357" cy="3320810"/>
          </a:xfrm>
          <a:prstGeom prst="rect">
            <a:avLst/>
          </a:prstGeom>
        </p:spPr>
      </p:pic>
      <p:pic>
        <p:nvPicPr>
          <p:cNvPr id="10" name="Picture 9" descr="phot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333624"/>
            <a:ext cx="490538" cy="48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W-bos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862608"/>
            <a:ext cx="631825" cy="57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Z-boso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5382687"/>
            <a:ext cx="533400" cy="51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W-bos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71600" y="5599208"/>
            <a:ext cx="631826" cy="57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unsmily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79330"/>
            <a:ext cx="791308" cy="791308"/>
          </a:xfrm>
          <a:prstGeom prst="rect">
            <a:avLst/>
          </a:prstGeom>
        </p:spPr>
      </p:pic>
      <p:pic>
        <p:nvPicPr>
          <p:cNvPr id="5" name="Picture 4" descr="unsmily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93" y="1759552"/>
            <a:ext cx="685800" cy="682752"/>
          </a:xfrm>
          <a:prstGeom prst="rect">
            <a:avLst/>
          </a:prstGeom>
        </p:spPr>
      </p:pic>
      <p:pic>
        <p:nvPicPr>
          <p:cNvPr id="6" name="Picture 5" descr="unsmil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78" y="1676400"/>
            <a:ext cx="870438" cy="870438"/>
          </a:xfrm>
          <a:prstGeom prst="rect">
            <a:avLst/>
          </a:prstGeom>
        </p:spPr>
      </p:pic>
      <p:pic>
        <p:nvPicPr>
          <p:cNvPr id="8" name="Picture 7" descr="trist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752600"/>
            <a:ext cx="762000" cy="762000"/>
          </a:xfrm>
          <a:prstGeom prst="rect">
            <a:avLst/>
          </a:prstGeom>
        </p:spPr>
      </p:pic>
      <p:pic>
        <p:nvPicPr>
          <p:cNvPr id="9" name="Picture 8" descr="Goldston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467100"/>
            <a:ext cx="846725" cy="802739"/>
          </a:xfrm>
          <a:prstGeom prst="rect">
            <a:avLst/>
          </a:prstGeom>
        </p:spPr>
      </p:pic>
      <p:pic>
        <p:nvPicPr>
          <p:cNvPr id="20" name="Picture 19" descr="Goldston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75" y="3467100"/>
            <a:ext cx="846725" cy="802739"/>
          </a:xfrm>
          <a:prstGeom prst="rect">
            <a:avLst/>
          </a:prstGeom>
        </p:spPr>
      </p:pic>
      <p:pic>
        <p:nvPicPr>
          <p:cNvPr id="21" name="Picture 20" descr="Goldston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467100"/>
            <a:ext cx="846725" cy="802739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976920"/>
              </p:ext>
            </p:extLst>
          </p:nvPr>
        </p:nvGraphicFramePr>
        <p:xfrm>
          <a:off x="3048000" y="4190999"/>
          <a:ext cx="4038599" cy="2193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664"/>
                <a:gridCol w="1350936"/>
                <a:gridCol w="1523999"/>
              </a:tblGrid>
              <a:tr h="4572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Mass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in GeV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Electric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charge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18809">
                <a:tc>
                  <a:txBody>
                    <a:bodyPr/>
                    <a:lstStyle/>
                    <a:p>
                      <a:r>
                        <a:rPr lang="en-US" dirty="0" smtClean="0"/>
                        <a:t>photon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0</a:t>
                      </a:r>
                      <a:endParaRPr lang="en-US" dirty="0"/>
                    </a:p>
                  </a:txBody>
                  <a:tcPr/>
                </a:tc>
              </a:tr>
              <a:tr h="418809"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80.4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/>
                </a:tc>
              </a:tr>
              <a:tr h="418809"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r>
                        <a:rPr lang="en-US" baseline="30000" dirty="0" smtClean="0"/>
                        <a:t>-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80.4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</a:tr>
              <a:tr h="418809">
                <a:tc>
                  <a:txBody>
                    <a:bodyPr/>
                    <a:lstStyle/>
                    <a:p>
                      <a:r>
                        <a:rPr lang="en-US" dirty="0" smtClean="0"/>
                        <a:t>Z</a:t>
                      </a:r>
                      <a:r>
                        <a:rPr lang="en-US" baseline="30000" dirty="0" smtClean="0"/>
                        <a:t>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91.2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895600" y="2514600"/>
            <a:ext cx="579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Calibri"/>
                <a:cs typeface="Calibri"/>
              </a:rPr>
              <a:t>The </a:t>
            </a:r>
            <a:r>
              <a:rPr lang="en-US" sz="2400" dirty="0" err="1" smtClean="0">
                <a:latin typeface="Calibri"/>
                <a:cs typeface="Calibri"/>
              </a:rPr>
              <a:t>Brout</a:t>
            </a:r>
            <a:r>
              <a:rPr lang="en-US" sz="2400" dirty="0" smtClean="0">
                <a:latin typeface="Calibri"/>
                <a:cs typeface="Calibri"/>
              </a:rPr>
              <a:t>-</a:t>
            </a:r>
            <a:r>
              <a:rPr lang="en-US" sz="2400" dirty="0" err="1" smtClean="0">
                <a:latin typeface="Calibri"/>
                <a:cs typeface="Calibri"/>
              </a:rPr>
              <a:t>Englert</a:t>
            </a:r>
            <a:r>
              <a:rPr lang="en-US" sz="2400" dirty="0" smtClean="0">
                <a:latin typeface="Calibri"/>
                <a:cs typeface="Calibri"/>
              </a:rPr>
              <a:t>-Higgs mechanism breaks this symmetry </a:t>
            </a:r>
            <a:r>
              <a:rPr lang="fr-CA" sz="2400" dirty="0" smtClean="0">
                <a:latin typeface="Calibri"/>
                <a:cs typeface="Calibri"/>
              </a:rPr>
              <a:t>by </a:t>
            </a:r>
            <a:r>
              <a:rPr lang="fr-CA" sz="2400" dirty="0" err="1" smtClean="0">
                <a:latin typeface="Calibri"/>
                <a:cs typeface="Calibri"/>
              </a:rPr>
              <a:t>remixing</a:t>
            </a:r>
            <a:r>
              <a:rPr lang="fr-CA" sz="2400" dirty="0" smtClean="0">
                <a:latin typeface="Calibri"/>
                <a:cs typeface="Calibri"/>
              </a:rPr>
              <a:t> </a:t>
            </a:r>
            <a:r>
              <a:rPr lang="fr-CA" sz="2400" dirty="0" err="1" smtClean="0">
                <a:latin typeface="Calibri"/>
                <a:cs typeface="Calibri"/>
              </a:rPr>
              <a:t>everything</a:t>
            </a:r>
            <a:r>
              <a:rPr lang="fr-CA" sz="2400" dirty="0" smtClean="0">
                <a:latin typeface="Calibri"/>
                <a:cs typeface="Calibri"/>
              </a:rPr>
              <a:t> </a:t>
            </a:r>
            <a:r>
              <a:rPr lang="fr-CA" sz="2400" dirty="0" err="1" smtClean="0">
                <a:latin typeface="Calibri"/>
                <a:cs typeface="Calibri"/>
              </a:rPr>
              <a:t>after</a:t>
            </a:r>
            <a:r>
              <a:rPr lang="fr-CA" sz="2400" dirty="0" smtClean="0">
                <a:latin typeface="Calibri"/>
                <a:cs typeface="Calibri"/>
              </a:rPr>
              <a:t> </a:t>
            </a:r>
            <a:r>
              <a:rPr lang="fr-CA" sz="2400" dirty="0" err="1" smtClean="0">
                <a:latin typeface="Calibri"/>
                <a:cs typeface="Calibri"/>
              </a:rPr>
              <a:t>injecting</a:t>
            </a:r>
            <a:r>
              <a:rPr lang="fr-CA" sz="2400" dirty="0" smtClean="0">
                <a:latin typeface="Calibri"/>
                <a:cs typeface="Calibri"/>
              </a:rPr>
              <a:t> 3 </a:t>
            </a:r>
            <a:r>
              <a:rPr lang="fr-CA" sz="2400" dirty="0" err="1" smtClean="0">
                <a:latin typeface="Calibri"/>
                <a:cs typeface="Calibri"/>
              </a:rPr>
              <a:t>fictitious</a:t>
            </a:r>
            <a:r>
              <a:rPr lang="fr-CA" sz="2400" dirty="0" smtClean="0">
                <a:latin typeface="Calibri"/>
                <a:cs typeface="Calibri"/>
              </a:rPr>
              <a:t> </a:t>
            </a:r>
            <a:r>
              <a:rPr lang="fr-CA" sz="2400" dirty="0" err="1" smtClean="0">
                <a:latin typeface="Calibri"/>
                <a:cs typeface="Calibri"/>
              </a:rPr>
              <a:t>particles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487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6206E-6 -5.354E-6 C -0.01147 -0.00949 -0.00435 -0.00464 -0.03214 -0.00464 C -0.05107 -0.00464 -0.06445 -0.00325 -0.08199 -0.00163 C -0.08442 -0.00117 -0.09137 0.00022 -0.09398 0.00161 C -0.09623 0.00254 -0.09971 0.00601 -0.10231 0.00647 C -0.11187 0.00716 -0.12142 0.0074 -0.1308 0.00786 C -0.14244 0.00971 -0.1447 0.01156 -0.15442 0.01734 C -0.16016 0.02058 -0.15807 0.01711 -0.16276 0.02058 C -0.17284 0.02729 -0.1645 0.02382 -0.17353 0.02706 C -0.18326 0.03539 -0.18951 0.04835 -0.19959 0.05552 C -0.20706 0.07426 -0.22338 0.08329 -0.2352 0.09647 C -0.24562 0.10758 -0.25396 0.12493 -0.2649 0.13465 C -0.26733 0.13673 -0.27011 0.13812 -0.27202 0.1409 C -0.27567 0.14553 -0.2781 0.15177 -0.28157 0.15663 C -0.2946 0.17375 -0.31024 0.19296 -0.3184 0.21517 C -0.32361 0.22859 -0.32656 0.2427 -0.33143 0.25635 C -0.33334 0.26769 -0.33177 0.26098 -0.33507 0.27209 C -0.33681 0.27718 -0.33976 0.28805 -0.33976 0.28805 C -0.34324 0.31512 -0.34637 0.34266 -0.3481 0.37019 C -0.34914 0.38361 -0.34949 0.3968 -0.35279 0.40976 C -0.35383 0.41716 -0.35383 0.4204 -0.35644 0.42734 C -0.35905 0.43336 -0.36356 0.43845 -0.36356 0.44631 " pathEditMode="relative" ptsTypes="fffffffffffffffffffff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0066E-7 -2.60528E-6 C -0.03909 0.0007 -0.07921 -0.00509 -0.11638 0.01273 C -0.12976 0.01897 -0.144 0.02846 -0.15442 0.04119 C -0.16033 0.0479 -0.16485 0.05669 -0.17093 0.06317 C -0.18291 0.0752 -0.19316 0.09024 -0.20549 0.10134 C -0.21505 0.10967 -0.2246 0.11777 -0.23398 0.12656 C -0.2385 0.1305 -0.24371 0.1335 -0.24701 0.13929 C -0.27098 0.17862 -0.29408 0.21564 -0.32535 0.24526 C -0.33247 0.25174 -0.34028 0.2566 -0.34671 0.26423 C -0.35488 0.27325 -0.362 0.28552 -0.37051 0.29431 C -0.3844 0.30819 -0.40004 0.31976 -0.41446 0.33225 C -0.42922 0.34475 -0.43912 0.36511 -0.44781 0.38455 C -0.44989 0.39449 -0.45389 0.40306 -0.45614 0.413 C -0.46066 0.43059 -0.46518 0.4491 -0.47039 0.46668 C -0.4723 0.4838 -0.47751 0.49954 -0.47751 0.51735 " pathEditMode="relative" ptsTypes="ffffffffffffff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9319E-7 -2.86904E-7 C -0.05889 0.00139 -0.11378 0.00023 -0.1711 0.00948 C -0.2352 0.03285 -0.29547 0.07126 -0.35401 0.11221 C -0.3818 0.13142 -0.41185 0.15432 -0.43113 0.18834 C -0.44815 0.21795 -0.46153 0.25104 -0.47751 0.28158 C -0.48793 0.30102 -0.50252 0.31883 -0.51069 0.34012 C -0.5185 0.36025 -0.52823 0.37806 -0.5357 0.39866 C -0.54108 0.413 -0.54612 0.42897 -0.55359 0.44146 C -0.55759 0.45488 -0.56592 0.47547 -0.57374 0.48565 C -0.57635 0.49236 -0.57617 0.48959 -0.57617 0.49352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8894E-6 -2.60528E-6 C -0.05385 0.00232 -0.10613 0.00787 -0.15807 0.02846 C -0.20914 0.04859 -0.25569 0.08515 -0.30398 0.11384 C -0.34567 0.13837 -0.38336 0.1696 -0.42279 0.19922 C -0.42713 0.20222 -0.49071 0.24434 -0.50599 0.25937 C -0.53448 0.28668 -0.54629 0.32786 -0.56766 0.36234 C -0.58312 0.38686 -0.60275 0.40537 -0.61647 0.43175 C -0.61855 0.44447 -0.61577 0.43175 -0.62116 0.44447 C -0.6222 0.44656 -0.62394 0.45489 -0.62585 0.4572 C -0.62897 0.46044 -0.6328 0.45974 -0.6354 0.46345 " pathEditMode="relative" ptsTypes="fffffffff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64745E-6 3.38119E-6 C -0.13563 0.00231 -0.2282 0.02895 -0.3364 0.06183 C -0.38659 0.07688 -0.43661 0.08962 -0.47117 0.11232 C -0.49739 0.12899 -0.51111 0.14914 -0.53004 0.16767 C -0.54828 0.18504 -0.58353 0.19916 -0.60958 0.21398 C -0.6101 0.21491 -0.6108 0.21584 -0.61132 0.21653 C -0.61201 0.21723 -0.61306 0.21908 -0.61306 0.21931 " pathEditMode="relative" rAng="0" ptsTypes="ffffff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3" y="1095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68E-6 1.51922E-6 C -0.16446 0.00185 -0.34126 0.01436 -0.48888 0.05604 C -0.52518 0.06623 -0.55488 0.08244 -0.58614 0.09588 C -0.62226 0.11139 -0.69885 0.1459 -0.71257 0.17022 C -0.72177 0.18666 -0.72334 0.20472 -0.72577 0.22232 C -0.72716 0.22973 -0.72889 0.24502 -0.72889 0.24502 C -0.72855 0.25266 -0.72577 0.26123 -0.72577 0.26957 " pathEditMode="relative" rAng="0" ptsTypes="ffffff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54" y="134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4.44444E-6 C -0.03559 -0.00555 -0.27465 -0.00023 -0.29149 -4.44444E-6 C -0.35885 0.00325 -0.44688 0.01088 -0.50677 0.03056 C -0.53316 0.03889 -0.56267 0.05209 -0.58594 0.0625 C -0.60052 0.06899 -0.61806 0.07385 -0.62951 0.08195 C -0.63385 0.08496 -0.63837 0.08797 -0.64236 0.09121 C -0.65104 0.09746 -0.65799 0.10417 -0.66649 0.11042 C -0.69392 0.1301 -0.72101 0.14468 -0.73663 0.16829 C -0.73698 0.17061 -0.73733 0.17315 -0.73802 0.1757 C -0.73889 0.17778 -0.7408 0.17963 -0.74132 0.18195 C -0.74462 0.19561 -0.74149 0.21019 -0.75104 0.22338 C -0.75885 0.23403 -0.77153 0.23936 -0.78507 0.24723 C -0.79097 0.25047 -0.79618 0.2544 -0.80278 0.25741 C -0.8151 0.2625 -0.83073 0.26482 -0.84149 0.2713 " pathEditMode="relative" rAng="0" ptsTypes="fffffffffffff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83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275E-6 6.94766E-7 L 0.69069 -0.0803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26" y="-40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8894E-6 -1.98982E-6 L 0.65034 0.09995 " pathEditMode="relative" ptsTypes="AA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035E-6 3.76563E-6 L 0.66273 0.0884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7" y="442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-0.02939 L 0.66285 -0.1094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7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228600"/>
            <a:ext cx="5334000" cy="1905000"/>
          </a:xfrm>
        </p:spPr>
        <p:txBody>
          <a:bodyPr>
            <a:normAutofit/>
          </a:bodyPr>
          <a:lstStyle/>
          <a:p>
            <a:pPr algn="ctr" eaLnBrk="1" hangingPunct="1">
              <a:buFont typeface="Arial"/>
              <a:buChar char="•"/>
              <a:defRPr/>
            </a:pPr>
            <a:r>
              <a:rPr lang="en-US" b="1" u="sng" dirty="0" smtClean="0">
                <a:solidFill>
                  <a:srgbClr val="000000"/>
                </a:solidFill>
              </a:rPr>
              <a:t>Mass</a:t>
            </a:r>
          </a:p>
          <a:p>
            <a:pPr marL="0" indent="0" algn="ctr" eaLnBrk="1" hangingPunct="1">
              <a:buNone/>
              <a:defRPr/>
            </a:pPr>
            <a:r>
              <a:rPr lang="en-US" b="1" dirty="0">
                <a:solidFill>
                  <a:srgbClr val="7030A0"/>
                </a:solidFill>
              </a:rPr>
              <a:t>I</a:t>
            </a:r>
            <a:r>
              <a:rPr lang="en-US" b="1" dirty="0" smtClean="0">
                <a:solidFill>
                  <a:srgbClr val="7030A0"/>
                </a:solidFill>
              </a:rPr>
              <a:t>n physics, mass is </a:t>
            </a:r>
          </a:p>
          <a:p>
            <a:pPr marL="0" indent="0" algn="ctr" eaLnBrk="1" hangingPunct="1">
              <a:buNone/>
              <a:defRPr/>
            </a:pPr>
            <a:r>
              <a:rPr lang="en-US" b="1" i="1" dirty="0" smtClean="0">
                <a:solidFill>
                  <a:srgbClr val="000000"/>
                </a:solidFill>
              </a:rPr>
              <a:t>resistance to movement</a:t>
            </a:r>
          </a:p>
          <a:p>
            <a:pPr marL="0" indent="0" eaLnBrk="1" hangingPunct="1">
              <a:buNone/>
              <a:defRPr/>
            </a:pPr>
            <a:endParaRPr lang="en-US" b="1" i="1" dirty="0" smtClean="0">
              <a:solidFill>
                <a:srgbClr val="000000"/>
              </a:solidFill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1A81CE-9312-48A8-AD6C-8AC9C07F761D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2" name="Picture 1" descr="photo-paquebot-diam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01346"/>
            <a:ext cx="3505200" cy="226085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4343400"/>
            <a:ext cx="533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 typeface="Arial"/>
              <a:buChar char="•"/>
              <a:defRPr/>
            </a:pPr>
            <a:r>
              <a:rPr lang="en-US" b="1" u="sng" dirty="0" smtClean="0">
                <a:solidFill>
                  <a:srgbClr val="000000"/>
                </a:solidFill>
              </a:rPr>
              <a:t>Energy conservation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b="1" dirty="0" smtClean="0">
                <a:solidFill>
                  <a:srgbClr val="7030A0"/>
                </a:solidFill>
              </a:rPr>
              <a:t>Energy can take several forms but its sum is always conserved</a:t>
            </a:r>
            <a:endParaRPr lang="en-US" b="1" i="1" dirty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486400" y="4343400"/>
            <a:ext cx="685800" cy="1219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638800" y="4495800"/>
            <a:ext cx="685800" cy="1219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4648200"/>
            <a:ext cx="685800" cy="1219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Picture 13" descr="avec-mas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495800"/>
            <a:ext cx="3556229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362200"/>
            <a:ext cx="472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b="1" u="sng" dirty="0" smtClean="0">
                <a:latin typeface="Calibri"/>
                <a:cs typeface="Calibri"/>
              </a:rPr>
              <a:t>E= m c </a:t>
            </a:r>
            <a:r>
              <a:rPr lang="en-US" b="1" u="sng" baseline="30000" dirty="0" smtClean="0">
                <a:latin typeface="Calibri"/>
                <a:cs typeface="Calibri"/>
              </a:rPr>
              <a:t>2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7030A0"/>
                </a:solidFill>
                <a:latin typeface="Calibri"/>
                <a:cs typeface="Calibri"/>
              </a:rPr>
              <a:t>Energy and Mass are equivalent 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endParaRPr lang="en-US" b="1" dirty="0" smtClean="0">
              <a:latin typeface="Calibri"/>
              <a:cs typeface="Calibri"/>
            </a:endParaRPr>
          </a:p>
          <a:p>
            <a:pPr algn="ctr">
              <a:buNone/>
            </a:pPr>
            <a:endParaRPr lang="en-US" b="1" baseline="300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4269600"/>
            <a:ext cx="3581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latin typeface="Arial"/>
                <a:cs typeface="Arial"/>
              </a:rPr>
              <a:t>  energy       movement     mass</a:t>
            </a: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044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2400" y="5152072"/>
            <a:ext cx="8534400" cy="1754327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With the Higgs</a:t>
            </a:r>
            <a:r>
              <a:rPr lang="en-US" sz="3600" dirty="0"/>
              <a:t> </a:t>
            </a:r>
            <a:r>
              <a:rPr lang="en-US" sz="3600" dirty="0" smtClean="0"/>
              <a:t>field, it is as if the whole space is viscous</a:t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486400" cy="48006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Running on the beach, light and free like air</a:t>
            </a:r>
          </a:p>
          <a:p>
            <a:pPr marL="0" indent="0" eaLnBrk="1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7030A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Then running in water</a:t>
            </a:r>
          </a:p>
          <a:p>
            <a:pPr marL="0" indent="0" eaLnBrk="1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7030A0"/>
              </a:solidFill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You get the impression of getting sluggish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1A81CE-9312-48A8-AD6C-8AC9C07F761D}" type="slidenum">
              <a:rPr lang="en-US" smtClean="0"/>
              <a:pPr/>
              <a:t>15</a:t>
            </a:fld>
            <a:endParaRPr lang="en-US" smtClean="0"/>
          </a:p>
        </p:txBody>
      </p:sp>
      <p:pic>
        <p:nvPicPr>
          <p:cNvPr id="2" name="Picture 1" descr="coureuse-p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0"/>
            <a:ext cx="3124200" cy="3124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76200"/>
            <a:ext cx="952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marL="742950" indent="-742950">
              <a:buFont typeface="+mj-lt"/>
              <a:buAutoNum type="arabicPeriod" startAt="2"/>
            </a:pPr>
            <a:r>
              <a:rPr lang="en-US" sz="3600" dirty="0" smtClean="0"/>
              <a:t>The Higgs field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474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14763"/>
            <a:ext cx="9144000" cy="1766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 smtClean="0">
                <a:latin typeface="Calibri"/>
                <a:cs typeface="Calibri"/>
              </a:rPr>
              <a:t>Empty space, without a Higgs field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789"/>
            <a:ext cx="9525000" cy="646331"/>
          </a:xfrm>
          <a:solidFill>
            <a:srgbClr val="F6D622"/>
          </a:solidFill>
        </p:spPr>
        <p:txBody>
          <a:bodyPr/>
          <a:lstStyle/>
          <a:p>
            <a:r>
              <a:rPr lang="en-US" sz="3600" dirty="0" smtClean="0"/>
              <a:t>2. How does the Higgs field generate mass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 bwMode="auto">
          <a:xfrm>
            <a:off x="609600" y="27291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001000" y="27291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2043363"/>
            <a:ext cx="38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 smtClean="0">
                <a:latin typeface="Calibri"/>
                <a:cs typeface="Calibri"/>
              </a:rPr>
              <a:t>A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4800" y="2043363"/>
            <a:ext cx="38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latin typeface="Calibri"/>
                <a:cs typeface="Calibri"/>
              </a:rPr>
              <a:t>B</a:t>
            </a:r>
          </a:p>
        </p:txBody>
      </p:sp>
      <p:pic>
        <p:nvPicPr>
          <p:cNvPr id="83" name="Picture 82" descr="sans-mas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075534"/>
            <a:ext cx="3886200" cy="1487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870000"/>
            <a:ext cx="3886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latin typeface="Arial"/>
                <a:cs typeface="Arial"/>
              </a:rPr>
              <a:t>  energy       movement        mass</a:t>
            </a: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23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0834 0 " pathEditMode="relative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8" grpId="0" animBg="1"/>
      <p:bldP spid="8" grpId="1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76200" y="762000"/>
            <a:ext cx="9220200" cy="1766637"/>
            <a:chOff x="-101600" y="4075854"/>
            <a:chExt cx="9220200" cy="1727378"/>
          </a:xfrm>
        </p:grpSpPr>
        <p:sp>
          <p:nvSpPr>
            <p:cNvPr id="12" name="TextBox 11"/>
            <p:cNvSpPr txBox="1"/>
            <p:nvPr/>
          </p:nvSpPr>
          <p:spPr>
            <a:xfrm>
              <a:off x="-101600" y="4075854"/>
              <a:ext cx="9220200" cy="172737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b="1" dirty="0" smtClean="0">
                  <a:latin typeface="Calibri"/>
                  <a:cs typeface="Calibri"/>
                </a:rPr>
                <a:t>Space with the Higgs field</a:t>
              </a:r>
            </a:p>
            <a:p>
              <a:pPr algn="ctr">
                <a:buNone/>
              </a:pPr>
              <a:endParaRPr lang="en-US" b="1" dirty="0">
                <a:latin typeface="Calibri"/>
                <a:cs typeface="Calibri"/>
              </a:endParaRPr>
            </a:p>
            <a:p>
              <a:pPr algn="ctr">
                <a:buNone/>
              </a:pP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400" y="4495800"/>
              <a:ext cx="381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latin typeface="Calibri"/>
                  <a:cs typeface="Calibri"/>
                </a:rPr>
                <a:t>A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24800" y="4495800"/>
              <a:ext cx="381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b="1" dirty="0">
                  <a:latin typeface="Calibri"/>
                  <a:cs typeface="Calibri"/>
                </a:rPr>
                <a:t>B</a:t>
              </a:r>
            </a:p>
          </p:txBody>
        </p:sp>
      </p:grpSp>
      <p:sp>
        <p:nvSpPr>
          <p:cNvPr id="39" name="Oval 38"/>
          <p:cNvSpPr/>
          <p:nvPr/>
        </p:nvSpPr>
        <p:spPr bwMode="auto">
          <a:xfrm>
            <a:off x="1447800" y="1553624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752600" y="1995237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590800" y="2099147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33800" y="1690437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3200400" y="2021215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3733800" y="1319828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724400" y="2021215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1143000" y="1163964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2362200" y="1461837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048000" y="1319828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143000" y="2223837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3962400" y="2021215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4572000" y="1397760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5257800" y="1397760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5791200" y="1241896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6705600" y="1475692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7010400" y="2099147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696200" y="1397760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5562600" y="1787419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6248400" y="1943283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7315200" y="930169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1676400" y="930169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7924800" y="2021215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8153400" y="852237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8458200" y="1865351"/>
            <a:ext cx="228600" cy="23379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772400" cy="1200329"/>
          </a:xfrm>
        </p:spPr>
        <p:txBody>
          <a:bodyPr/>
          <a:lstStyle/>
          <a:p>
            <a:pPr algn="ctr"/>
            <a:r>
              <a:rPr lang="en-US" sz="3600" dirty="0" smtClean="0"/>
              <a:t>The Higgs field gives mass without dissipating  energy</a:t>
            </a:r>
            <a:endParaRPr lang="en-US" sz="3600" dirty="0"/>
          </a:p>
        </p:txBody>
      </p:sp>
      <p:sp>
        <p:nvSpPr>
          <p:cNvPr id="13" name="Oval 12"/>
          <p:cNvSpPr/>
          <p:nvPr/>
        </p:nvSpPr>
        <p:spPr bwMode="auto">
          <a:xfrm>
            <a:off x="609600" y="1842837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38400" y="2994837"/>
            <a:ext cx="3886200" cy="1708670"/>
            <a:chOff x="2438400" y="3895200"/>
            <a:chExt cx="3886200" cy="1708670"/>
          </a:xfrm>
        </p:grpSpPr>
        <p:pic>
          <p:nvPicPr>
            <p:cNvPr id="85" name="Picture 84" descr="avec-mass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4114800"/>
              <a:ext cx="3860800" cy="148907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38400" y="3895200"/>
              <a:ext cx="3886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b="1" dirty="0" smtClean="0">
                  <a:latin typeface="Arial"/>
                  <a:cs typeface="Arial"/>
                </a:rPr>
                <a:t>  energy       movement        mass</a:t>
              </a:r>
              <a:endParaRPr lang="en-US" sz="18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61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506E-8 0.00255 C 0.03123 0.00301 0.08069 0.0088 0.11626 0.00393 C 0.12042 0.00069 0.12441 -0.00023 0.12962 -0.00139 C 0.14315 -0.01367 0.1258 0.00069 0.1383 -0.00649 C 0.14732 -0.01181 0.15495 -0.02108 0.16415 -0.02617 C 0.16849 -0.02895 0.17369 -0.02988 0.17838 -0.0315 L 0.19504 -0.02501 C 0.19504 -0.02478 0.19504 -0.02501 0.19504 -0.02478 C 0.20423 -0.02223 0.21343 -0.01969 0.2228 -0.01714 C 0.22905 -0.01343 0.23564 -0.01251 0.24258 -0.01042 C 0.24761 -0.00672 0.25265 -0.00626 0.25803 -0.00394 C 0.26167 -0.00023 0.26601 0.00092 0.27052 0.00255 C 0.27677 0.00764 0.27815 0.00625 0.28718 0.00532 C 0.29898 0.00023 0.31841 -0.00371 0.33142 -0.00533 C 0.33281 -0.00626 0.3342 -0.00834 0.33594 -0.00788 C 0.33698 -0.00764 0.3368 -0.0051 0.33802 -0.00394 C 0.33837 -0.00348 0.34392 -0.00162 0.34461 -0.00139 C 0.34687 -0.00047 0.35138 0.00139 0.35138 0.00162 C 0.35381 0.00417 0.35659 0.00625 0.35919 0.00926 C 0.35953 0.00903 0.36613 0.00718 0.367 0.00648 C 0.37133 0.00208 0.37081 -0.00185 0.37689 -0.00394 C 0.38001 -0.0051 0.38331 -0.00579 0.38695 -0.00649 C 0.38851 -0.00695 0.39216 -0.00788 0.39216 -0.00764 C 0.40899 -0.0176 0.43658 -0.02409 0.45549 -0.02617 C 0.45948 -0.02733 0.46469 -0.02802 0.46868 -0.03011 C 0.47562 -0.03405 0.48152 -0.03868 0.48881 -0.04076 C 0.49696 -0.04053 0.50633 -0.04447 0.51327 -0.03937 C 0.53201 -0.02594 0.50408 -0.01922 0.51883 -0.02362 C 0.52629 -0.02988 0.53097 -0.02849 0.54208 -0.03011 C 0.56464 -0.03381 0.58789 -0.03289 0.61079 -0.03405 C 0.61652 -0.03567 0.62016 -0.03729 0.62745 -0.03405 C 0.62849 -0.03381 0.6278 -0.03127 0.62849 -0.03011 C 0.63144 -0.02571 0.63595 -0.02316 0.63856 -0.0183 C 0.6422 -0.01158 0.63942 -0.01621 0.64636 -0.00788 C 0.64775 -0.00626 0.6507 -0.00255 0.6507 -0.00232 C 0.65331 0.00648 0.66077 0.01042 0.6651 0.01852 C 0.671 0.01714 0.67725 0.01598 0.68298 0.0132 C 0.6868 0.01111 0.68974 0.0081 0.69391 0.00648 C 0.6946 0.00556 0.6953 0.00463 0.69617 0.00393 C 0.6979 0.00231 0.69998 0.00162 0.70172 2.21399E-6 C 0.71091 -0.00973 0.69894 -0.00185 0.70953 -0.00788 C 0.71872 -0.01899 0.7182 -0.01922 0.72948 -0.02362 C 0.73122 -0.03104 0.73174 -0.03821 0.73833 -0.04076 C 0.74631 -0.03752 0.74267 -0.03891 0.74944 -0.03682 C 0.77737 -0.03821 0.76627 -0.03798 0.78275 -0.03798 " pathEditMode="relative" rAng="0" ptsTypes="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29" y="-1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45"/>
            <a:ext cx="9113838" cy="754053"/>
          </a:xfrm>
          <a:solidFill>
            <a:srgbClr val="F6D622"/>
          </a:solidFill>
        </p:spPr>
        <p:txBody>
          <a:bodyPr/>
          <a:lstStyle/>
          <a:p>
            <a:pPr algn="ctr"/>
            <a:r>
              <a:rPr lang="en-US" dirty="0" smtClean="0"/>
              <a:t>How much mass?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2439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 smtClean="0">
                <a:latin typeface="Calibri"/>
                <a:cs typeface="Calibri"/>
              </a:rPr>
              <a:t>photon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1447800"/>
            <a:ext cx="3733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The more a particle interacts with the Higgs field, the more mass it gets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 descr="Higgs-coupling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78" y="990600"/>
            <a:ext cx="5062422" cy="486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 rot="18978586">
            <a:off x="6266863" y="3103274"/>
            <a:ext cx="533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Picture 5" descr="phot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181600"/>
            <a:ext cx="642938" cy="64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73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1481E-6 L 1.14167 -0.01111 " pathEditMode="relative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75"/>
            <a:ext cx="9113838" cy="754053"/>
          </a:xfrm>
        </p:spPr>
        <p:txBody>
          <a:bodyPr/>
          <a:lstStyle/>
          <a:p>
            <a:pPr algn="ctr"/>
            <a:r>
              <a:rPr lang="en-US" dirty="0" smtClean="0"/>
              <a:t>The mass in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1054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Quarks mass:        11 MeV</a:t>
            </a:r>
          </a:p>
          <a:p>
            <a:r>
              <a:rPr lang="en-US" dirty="0" smtClean="0"/>
              <a:t>Proton mass:      938 MeV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99% of the proton mass comes from the binding energy given by the gluons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 descr="Quark_structure_proton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1016000"/>
            <a:ext cx="2336800" cy="2336800"/>
          </a:xfrm>
          <a:prstGeom prst="rect">
            <a:avLst/>
          </a:prstGeom>
        </p:spPr>
      </p:pic>
      <p:pic>
        <p:nvPicPr>
          <p:cNvPr id="8" name="Picture 7" descr="phot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5607050"/>
            <a:ext cx="642938" cy="64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12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11111E-6 4.81481E-6 L 1.14167 -0.01111 " pathEditMode="relative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13838" cy="838200"/>
          </a:xfrm>
          <a:solidFill>
            <a:srgbClr val="F6D622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accent4"/>
                </a:solidFill>
              </a:rPr>
              <a:t>CERN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0831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400" b="1" dirty="0" smtClean="0"/>
              <a:t>European Laboratory for Particle </a:t>
            </a:r>
            <a:r>
              <a:rPr lang="en-US" sz="2400" b="1" dirty="0"/>
              <a:t>P</a:t>
            </a:r>
            <a:r>
              <a:rPr lang="en-US" sz="2400" b="1" dirty="0" smtClean="0"/>
              <a:t>hysics  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 smtClean="0"/>
              <a:t>12000 scientists of 99 different </a:t>
            </a:r>
            <a:r>
              <a:rPr lang="en-US" sz="2400" dirty="0"/>
              <a:t>n</a:t>
            </a:r>
            <a:r>
              <a:rPr lang="en-US" sz="2400" dirty="0" smtClean="0"/>
              <a:t>ationalities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 smtClean="0"/>
              <a:t> Financed by </a:t>
            </a:r>
            <a:r>
              <a:rPr lang="en-US" sz="2400" dirty="0"/>
              <a:t>E</a:t>
            </a:r>
            <a:r>
              <a:rPr lang="en-US" sz="2400" dirty="0" smtClean="0"/>
              <a:t>uropean countries 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 smtClean="0"/>
              <a:t>Many other countries participate in various projects</a:t>
            </a:r>
          </a:p>
          <a:p>
            <a:pPr marL="400050" lvl="1" indent="0" eaLnBrk="1" hangingPunct="1">
              <a:lnSpc>
                <a:spcPct val="120000"/>
              </a:lnSpc>
              <a:buNone/>
            </a:pPr>
            <a:r>
              <a:rPr lang="en-US" sz="2000" dirty="0" smtClean="0"/>
              <a:t> Canada, United States, Japan, Israel, India, Pakistan etc.</a:t>
            </a:r>
          </a:p>
          <a:p>
            <a:pPr marL="400050" lvl="1" indent="0" eaLnBrk="1" hangingPunct="1">
              <a:lnSpc>
                <a:spcPct val="120000"/>
              </a:lnSpc>
              <a:buNone/>
            </a:pPr>
            <a:endParaRPr lang="en-US" sz="2400" dirty="0" smtClean="0"/>
          </a:p>
          <a:p>
            <a:pPr eaLnBrk="1" hangingPunct="1"/>
            <a:r>
              <a:rPr lang="fr-CA" b="1" dirty="0"/>
              <a:t>C</a:t>
            </a:r>
            <a:r>
              <a:rPr lang="fr-CA" b="1" dirty="0" smtClean="0"/>
              <a:t>ommon goal: </a:t>
            </a:r>
            <a:r>
              <a:rPr lang="fr-CA" b="1" dirty="0" err="1" smtClean="0"/>
              <a:t>find</a:t>
            </a:r>
            <a:r>
              <a:rPr lang="fr-CA" b="1" dirty="0" smtClean="0"/>
              <a:t> out </a:t>
            </a:r>
            <a:r>
              <a:rPr lang="fr-CA" b="1" dirty="0" err="1" smtClean="0"/>
              <a:t>what</a:t>
            </a:r>
            <a:r>
              <a:rPr lang="fr-CA" b="1" dirty="0" smtClean="0"/>
              <a:t> </a:t>
            </a:r>
            <a:r>
              <a:rPr lang="fr-CA" b="1" dirty="0" err="1" smtClean="0"/>
              <a:t>matter</a:t>
            </a:r>
            <a:r>
              <a:rPr lang="fr-CA" b="1" dirty="0" smtClean="0"/>
              <a:t> </a:t>
            </a:r>
            <a:r>
              <a:rPr lang="fr-CA" b="1" dirty="0" err="1" smtClean="0"/>
              <a:t>is</a:t>
            </a:r>
            <a:r>
              <a:rPr lang="fr-CA" b="1" dirty="0" smtClean="0"/>
              <a:t> made of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019800"/>
            <a:ext cx="1905000" cy="457200"/>
          </a:xfrm>
          <a:noFill/>
        </p:spPr>
        <p:txBody>
          <a:bodyPr/>
          <a:lstStyle/>
          <a:p>
            <a:fld id="{ADAEBD4F-6188-4B6A-BBB8-291D230CA1B2}" type="slidenum">
              <a:rPr lang="en-US" smtClean="0"/>
              <a:pPr/>
              <a:t>2</a:t>
            </a:fld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220" y="4929470"/>
            <a:ext cx="1849780" cy="1278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953000"/>
            <a:ext cx="2011810" cy="1258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953000"/>
            <a:ext cx="1878987" cy="1249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53000"/>
            <a:ext cx="1562100" cy="1268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4953000"/>
            <a:ext cx="1866900" cy="1244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030"/>
            <a:ext cx="9113838" cy="754053"/>
          </a:xfrm>
        </p:spPr>
        <p:txBody>
          <a:bodyPr/>
          <a:lstStyle/>
          <a:p>
            <a:pPr algn="ctr"/>
            <a:r>
              <a:rPr lang="en-US" dirty="0" smtClean="0"/>
              <a:t>To summarize, there are 3 aspects: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7848600" cy="1905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u="sng" dirty="0" smtClean="0"/>
              <a:t>A mathematical tool: </a:t>
            </a:r>
          </a:p>
          <a:p>
            <a:pPr marL="0" indent="0">
              <a:buNone/>
            </a:pPr>
            <a:r>
              <a:rPr lang="en-US" sz="2800" dirty="0" smtClean="0"/>
              <a:t>The </a:t>
            </a:r>
            <a:r>
              <a:rPr lang="en-US" sz="2800" dirty="0" err="1" smtClean="0"/>
              <a:t>Brout</a:t>
            </a:r>
            <a:r>
              <a:rPr lang="en-US" sz="2800" dirty="0" smtClean="0"/>
              <a:t>-</a:t>
            </a:r>
            <a:r>
              <a:rPr lang="en-US" sz="2800" dirty="0" err="1"/>
              <a:t>E</a:t>
            </a:r>
            <a:r>
              <a:rPr lang="en-US" sz="2800" dirty="0" err="1" smtClean="0"/>
              <a:t>nglert</a:t>
            </a:r>
            <a:r>
              <a:rPr lang="en-US" sz="2800" dirty="0" smtClean="0"/>
              <a:t>-Higgs mechanism: </a:t>
            </a:r>
          </a:p>
          <a:p>
            <a:pPr marL="0" indent="0">
              <a:buNone/>
            </a:pPr>
            <a:r>
              <a:rPr lang="en-US" sz="2800" dirty="0" smtClean="0"/>
              <a:t>Z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and W</a:t>
            </a:r>
            <a:r>
              <a:rPr lang="en-US" sz="2800" baseline="30000" dirty="0" smtClean="0"/>
              <a:t>±</a:t>
            </a:r>
            <a:r>
              <a:rPr lang="en-US" sz="2800" dirty="0" smtClean="0"/>
              <a:t> get a mass but not photons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 descr="sa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143000"/>
            <a:ext cx="1232665" cy="1447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4953000"/>
            <a:ext cx="9125284" cy="1447800"/>
            <a:chOff x="107616" y="4953000"/>
            <a:chExt cx="9125284" cy="1447800"/>
          </a:xfrm>
        </p:grpSpPr>
        <p:pic>
          <p:nvPicPr>
            <p:cNvPr id="8" name="Picture 7" descr="vag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416" y="5029200"/>
              <a:ext cx="1581484" cy="1027679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107616" y="4953000"/>
              <a:ext cx="73152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Blip>
                  <a:blip r:embed="rId5"/>
                </a:buBlip>
                <a:defRPr sz="2800">
                  <a:solidFill>
                    <a:schemeClr val="tx1"/>
                  </a:solidFill>
                  <a:latin typeface="Calibri"/>
                  <a:cs typeface="Calibri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Blip>
                  <a:blip r:embed="rId6"/>
                </a:buBlip>
                <a:defRPr sz="2400">
                  <a:solidFill>
                    <a:schemeClr val="tx1"/>
                  </a:solidFill>
                  <a:latin typeface="Calibri"/>
                  <a:cs typeface="Calibri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Calibri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Calibri"/>
                  <a:cs typeface="Calibri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514350" indent="-514350">
                <a:buFont typeface="+mj-lt"/>
                <a:buAutoNum type="arabicPeriod" startAt="3"/>
              </a:pPr>
              <a:r>
                <a:rPr lang="en-US" sz="2800" b="1" u="sng" dirty="0" smtClean="0"/>
                <a:t>An excitation of the field: </a:t>
              </a:r>
            </a:p>
            <a:p>
              <a:pPr marL="0" indent="0">
                <a:buNone/>
              </a:pPr>
              <a:r>
                <a:rPr lang="en-US" sz="2800" dirty="0"/>
                <a:t>T</a:t>
              </a:r>
              <a:r>
                <a:rPr lang="en-US" sz="2800" dirty="0" smtClean="0"/>
                <a:t>he Higgs boson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3124200"/>
            <a:ext cx="9144000" cy="1676400"/>
            <a:chOff x="0" y="3124200"/>
            <a:chExt cx="9144000" cy="167640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0" y="3124200"/>
              <a:ext cx="70866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Blip>
                  <a:blip r:embed="rId5"/>
                </a:buBlip>
                <a:defRPr sz="2800">
                  <a:solidFill>
                    <a:schemeClr val="tx1"/>
                  </a:solidFill>
                  <a:latin typeface="Calibri"/>
                  <a:cs typeface="Calibri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Blip>
                  <a:blip r:embed="rId6"/>
                </a:buBlip>
                <a:defRPr sz="2400">
                  <a:solidFill>
                    <a:schemeClr val="tx1"/>
                  </a:solidFill>
                  <a:latin typeface="Calibri"/>
                  <a:cs typeface="Calibri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Calibri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Calibri"/>
                  <a:cs typeface="Calibri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514350" indent="-514350">
                <a:buFont typeface="+mj-lt"/>
                <a:buAutoNum type="arabicPeriod" startAt="2"/>
              </a:pPr>
              <a:r>
                <a:rPr lang="en-US" sz="2800" b="1" u="sng" dirty="0" smtClean="0"/>
                <a:t>A physical entity</a:t>
              </a:r>
              <a:r>
                <a:rPr lang="en-US" sz="2800" dirty="0" smtClean="0"/>
                <a:t>: </a:t>
              </a:r>
            </a:p>
            <a:p>
              <a:pPr marL="0" indent="0">
                <a:buNone/>
              </a:pPr>
              <a:r>
                <a:rPr lang="en-US" sz="2800" dirty="0" smtClean="0"/>
                <a:t>The Higgs field filled all space shortly after the Big Bang</a:t>
              </a:r>
            </a:p>
          </p:txBody>
        </p:sp>
        <p:pic>
          <p:nvPicPr>
            <p:cNvPr id="4" name="Picture 3" descr="Higgs-field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020" y="3352800"/>
              <a:ext cx="1617980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7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ag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443"/>
            <a:ext cx="9177867" cy="5963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2075"/>
            <a:ext cx="8961438" cy="754053"/>
          </a:xfrm>
        </p:spPr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en-US" dirty="0" smtClean="0"/>
              <a:t>The Higgs boson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9144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The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Higgs field    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   </a:t>
            </a:r>
            <a:r>
              <a:rPr lang="en-US" b="1" kern="0" dirty="0" smtClean="0">
                <a:latin typeface="Calibri"/>
                <a:cs typeface="Calibri"/>
                <a:sym typeface="Wingdings"/>
              </a:rPr>
              <a:t>the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surface </a:t>
            </a:r>
            <a:r>
              <a:rPr lang="en-US" b="1" kern="0" dirty="0" smtClean="0">
                <a:latin typeface="Calibri"/>
                <a:cs typeface="Calibri"/>
              </a:rPr>
              <a:t>of the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ocean </a:t>
            </a:r>
          </a:p>
          <a:p>
            <a:pPr lvl="0" algn="ctr" eaLnBrk="0" hangingPunct="0">
              <a:buNone/>
              <a:defRPr/>
            </a:pPr>
            <a:r>
              <a:rPr lang="en-US" b="1" kern="0" dirty="0">
                <a:latin typeface="Calibri"/>
                <a:cs typeface="Calibri"/>
                <a:sym typeface="Wingdings"/>
              </a:rPr>
              <a:t>The </a:t>
            </a:r>
            <a:r>
              <a:rPr lang="en-US" b="1" kern="0" dirty="0" smtClean="0">
                <a:latin typeface="Calibri"/>
                <a:cs typeface="Calibri"/>
                <a:sym typeface="Wingdings"/>
              </a:rPr>
              <a:t>Higgs boson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   a wave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6200" y="4495800"/>
            <a:ext cx="9296400" cy="1766637"/>
          </a:xfrm>
          <a:prstGeom prst="rect">
            <a:avLst/>
          </a:prstGeom>
          <a:solidFill>
            <a:srgbClr val="E6E4C7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 smtClean="0">
                <a:solidFill>
                  <a:schemeClr val="accent4"/>
                </a:solidFill>
                <a:latin typeface="Calibri"/>
                <a:cs typeface="Calibri"/>
                <a:sym typeface="Wingdings"/>
              </a:rPr>
              <a:t>Waves are excitations of the ocean surface </a:t>
            </a:r>
          </a:p>
          <a:p>
            <a:pPr algn="ctr">
              <a:buNone/>
            </a:pPr>
            <a:r>
              <a:rPr lang="en-US" b="1" dirty="0" smtClean="0">
                <a:latin typeface="Calibri"/>
                <a:cs typeface="Calibri"/>
                <a:sym typeface="Wingdings"/>
              </a:rPr>
              <a:t>We can create Higgs bosons by exciting the Higgs field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26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173"/>
            <a:ext cx="9220200" cy="754053"/>
          </a:xfrm>
        </p:spPr>
        <p:txBody>
          <a:bodyPr/>
          <a:lstStyle/>
          <a:p>
            <a:r>
              <a:rPr lang="en-US" dirty="0" smtClean="0"/>
              <a:t>How can we create a Higgs boson?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We need to concentrate a huge amount of energy in a small point in space – that’s the role of the LHC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 descr="LH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44000" cy="214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FB0E1B-3343-4CBA-8C17-9CE9470053BC}" type="slidenum">
              <a:rPr lang="en-US" smtClean="0"/>
              <a:pPr/>
              <a:t>23</a:t>
            </a:fld>
            <a:endParaRPr lang="en-US" smtClean="0"/>
          </a:p>
        </p:txBody>
      </p:sp>
      <p:pic>
        <p:nvPicPr>
          <p:cNvPr id="39939" name="Picture 2" descr="lep-lhc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433761" y="152400"/>
            <a:ext cx="56881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en-US" b="1" dirty="0" smtClean="0">
                <a:solidFill>
                  <a:srgbClr val="000099"/>
                </a:solidFill>
                <a:latin typeface="Calibri"/>
                <a:cs typeface="Calibri"/>
              </a:rPr>
              <a:t>The Large </a:t>
            </a:r>
            <a:r>
              <a:rPr lang="en-US" b="1" dirty="0">
                <a:solidFill>
                  <a:srgbClr val="000099"/>
                </a:solidFill>
                <a:latin typeface="Calibri"/>
                <a:cs typeface="Calibri"/>
              </a:rPr>
              <a:t>Hadron </a:t>
            </a:r>
            <a:r>
              <a:rPr lang="en-US" b="1" dirty="0" smtClean="0">
                <a:solidFill>
                  <a:srgbClr val="000099"/>
                </a:solidFill>
                <a:latin typeface="Calibri"/>
                <a:cs typeface="Calibri"/>
              </a:rPr>
              <a:t>Collider  </a:t>
            </a:r>
            <a:r>
              <a:rPr lang="en-US" b="1" dirty="0">
                <a:solidFill>
                  <a:srgbClr val="000099"/>
                </a:solidFill>
                <a:latin typeface="Calibri"/>
                <a:cs typeface="Calibri"/>
              </a:rPr>
              <a:t>(LHC)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48000" y="6324600"/>
            <a:ext cx="38862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Pauline Gagnon, CERN/Indiana University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  <a:noFill/>
        </p:spPr>
        <p:txBody>
          <a:bodyPr/>
          <a:lstStyle/>
          <a:p>
            <a:fld id="{A784C826-DF9D-4B3E-823C-BDCCF4607D6F}" type="slidenum">
              <a:rPr lang="en-US" smtClean="0"/>
              <a:pPr/>
              <a:t>24</a:t>
            </a:fld>
            <a:endParaRPr lang="en-US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143000" y="1524000"/>
            <a:ext cx="7286625" cy="5108575"/>
            <a:chOff x="1143000" y="1143000"/>
            <a:chExt cx="7286625" cy="5108575"/>
          </a:xfrm>
        </p:grpSpPr>
        <p:pic>
          <p:nvPicPr>
            <p:cNvPr id="32773" name="Picture 3" descr="\\cern.ch\dfs\Users\p\pauline\IU colloquium\collision.jpe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1143000"/>
              <a:ext cx="7286625" cy="510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2057400" y="3429000"/>
              <a:ext cx="5257800" cy="1147465"/>
              <a:chOff x="2057400" y="3429000"/>
              <a:chExt cx="5257800" cy="114746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286000" y="3429000"/>
                <a:ext cx="4648200" cy="461665"/>
                <a:chOff x="2286000" y="3429000"/>
                <a:chExt cx="4648200" cy="461665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2286000" y="3429000"/>
                  <a:ext cx="381000" cy="461665"/>
                  <a:chOff x="228600" y="2895600"/>
                  <a:chExt cx="381000" cy="461665"/>
                </a:xfrm>
              </p:grpSpPr>
              <p:sp>
                <p:nvSpPr>
                  <p:cNvPr id="6" name="Oval 5"/>
                  <p:cNvSpPr/>
                  <p:nvPr/>
                </p:nvSpPr>
                <p:spPr bwMode="auto">
                  <a:xfrm>
                    <a:off x="228600" y="2971800"/>
                    <a:ext cx="381000" cy="381000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228600" y="2895600"/>
                    <a:ext cx="381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sz="2400" b="1" dirty="0" smtClean="0"/>
                      <a:t>p</a:t>
                    </a:r>
                    <a:endParaRPr lang="en-US" sz="2400" b="1" dirty="0"/>
                  </a:p>
                </p:txBody>
              </p:sp>
            </p:grpSp>
            <p:grpSp>
              <p:nvGrpSpPr>
                <p:cNvPr id="9" name="Group 8"/>
                <p:cNvGrpSpPr/>
                <p:nvPr/>
              </p:nvGrpSpPr>
              <p:grpSpPr>
                <a:xfrm>
                  <a:off x="6553200" y="3429000"/>
                  <a:ext cx="381000" cy="461665"/>
                  <a:chOff x="228600" y="2895600"/>
                  <a:chExt cx="381000" cy="461665"/>
                </a:xfrm>
              </p:grpSpPr>
              <p:sp>
                <p:nvSpPr>
                  <p:cNvPr id="10" name="Oval 9"/>
                  <p:cNvSpPr/>
                  <p:nvPr/>
                </p:nvSpPr>
                <p:spPr bwMode="auto">
                  <a:xfrm>
                    <a:off x="228600" y="2971800"/>
                    <a:ext cx="381000" cy="381000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228600" y="2895600"/>
                    <a:ext cx="381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sz="2400" b="1" dirty="0" smtClean="0"/>
                      <a:t>p</a:t>
                    </a:r>
                    <a:endParaRPr lang="en-US" sz="2400" b="1" dirty="0"/>
                  </a:p>
                </p:txBody>
              </p:sp>
            </p:grpSp>
          </p:grpSp>
          <p:sp>
            <p:nvSpPr>
              <p:cNvPr id="13" name="TextBox 12"/>
              <p:cNvSpPr txBox="1"/>
              <p:nvPr/>
            </p:nvSpPr>
            <p:spPr>
              <a:xfrm>
                <a:off x="2057400" y="4114800"/>
                <a:ext cx="1295400" cy="46166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400" b="1" dirty="0" smtClean="0"/>
                  <a:t>proton</a:t>
                </a:r>
                <a:endParaRPr lang="en-US" sz="2400" b="1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187968" y="4110335"/>
                <a:ext cx="1127232" cy="46166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400" b="1" dirty="0" smtClean="0"/>
                  <a:t>proton</a:t>
                </a:r>
                <a:endParaRPr lang="en-US" sz="2400" b="1" dirty="0"/>
              </a:p>
            </p:txBody>
          </p:sp>
        </p:grpSp>
      </p:grp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-115655"/>
            <a:ext cx="9067800" cy="1723549"/>
          </a:xfrm>
        </p:spPr>
        <p:txBody>
          <a:bodyPr/>
          <a:lstStyle/>
          <a:p>
            <a:pPr algn="ctr" eaLnBrk="1" hangingPunct="1"/>
            <a:r>
              <a:rPr lang="en-US" sz="3500" dirty="0" smtClean="0"/>
              <a:t>The energy released during the collisions </a:t>
            </a:r>
            <a:r>
              <a:rPr lang="en-US" sz="3500" dirty="0" err="1" smtClean="0"/>
              <a:t>materialises</a:t>
            </a:r>
            <a:r>
              <a:rPr lang="en-US" sz="3500" dirty="0" smtClean="0"/>
              <a:t> to create particles: </a:t>
            </a:r>
            <a:br>
              <a:rPr lang="en-US" sz="3500" dirty="0" smtClean="0"/>
            </a:br>
            <a:r>
              <a:rPr lang="en-US" sz="3600" b="1" dirty="0" smtClean="0"/>
              <a:t>E=mc</a:t>
            </a:r>
            <a:r>
              <a:rPr lang="en-US" sz="3600" b="1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152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030"/>
            <a:ext cx="9113838" cy="754053"/>
          </a:xfrm>
        </p:spPr>
        <p:txBody>
          <a:bodyPr/>
          <a:lstStyle/>
          <a:p>
            <a:pPr algn="ctr"/>
            <a:r>
              <a:rPr lang="en-US" dirty="0" smtClean="0"/>
              <a:t>Decay of </a:t>
            </a:r>
            <a:r>
              <a:rPr lang="en-US" dirty="0"/>
              <a:t>a </a:t>
            </a:r>
            <a:r>
              <a:rPr lang="en-US" dirty="0" smtClean="0"/>
              <a:t>Higgs boson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52400" y="2971800"/>
            <a:ext cx="9220200" cy="461665"/>
            <a:chOff x="152400" y="2971800"/>
            <a:chExt cx="9220200" cy="461665"/>
          </a:xfrm>
        </p:grpSpPr>
        <p:sp>
          <p:nvSpPr>
            <p:cNvPr id="34" name="TextBox 33"/>
            <p:cNvSpPr txBox="1"/>
            <p:nvPr/>
          </p:nvSpPr>
          <p:spPr>
            <a:xfrm>
              <a:off x="152400" y="2971800"/>
              <a:ext cx="922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    Higgs 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        Z boson + Z boson </a:t>
              </a:r>
              <a:r>
                <a:rPr lang="en-US" sz="2400" dirty="0" smtClean="0">
                  <a:latin typeface="Calibri"/>
                  <a:cs typeface="Calibri"/>
                </a:rPr>
                <a:t>     </a:t>
              </a:r>
              <a:r>
                <a:rPr lang="en-US" sz="2400" dirty="0" smtClean="0">
                  <a:latin typeface="Wingdings"/>
                  <a:ea typeface="Wingdings"/>
                  <a:cs typeface="Wingdings"/>
                  <a:sym typeface="Wingdings"/>
                </a:rPr>
                <a:t>  </a:t>
              </a:r>
              <a:r>
                <a:rPr lang="en-US" sz="2400" dirty="0" err="1" smtClean="0">
                  <a:latin typeface="Calibri"/>
                  <a:cs typeface="Calibri"/>
                  <a:sym typeface="Wingdings"/>
                </a:rPr>
                <a:t>muon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+  </a:t>
              </a:r>
              <a:r>
                <a:rPr lang="en-US" sz="2400" dirty="0" err="1" smtClean="0">
                  <a:latin typeface="Calibri"/>
                  <a:cs typeface="Calibri"/>
                  <a:sym typeface="Wingdings"/>
                </a:rPr>
                <a:t>muon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 + </a:t>
              </a:r>
              <a:r>
                <a:rPr lang="en-US" sz="2400" dirty="0" err="1" smtClean="0">
                  <a:latin typeface="Calibri"/>
                  <a:cs typeface="Calibri"/>
                  <a:sym typeface="Wingdings"/>
                </a:rPr>
                <a:t>muon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+ </a:t>
              </a:r>
              <a:r>
                <a:rPr lang="en-US" sz="2400" dirty="0" err="1" smtClean="0">
                  <a:latin typeface="Calibri"/>
                  <a:cs typeface="Calibri"/>
                  <a:sym typeface="Wingdings"/>
                </a:rPr>
                <a:t>muon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</a:t>
              </a:r>
              <a:endParaRPr lang="en-US" sz="2400" dirty="0"/>
            </a:p>
          </p:txBody>
        </p:sp>
        <p:sp>
          <p:nvSpPr>
            <p:cNvPr id="35" name="Right Arrow 34"/>
            <p:cNvSpPr/>
            <p:nvPr/>
          </p:nvSpPr>
          <p:spPr bwMode="auto">
            <a:xfrm>
              <a:off x="1524000" y="3116256"/>
              <a:ext cx="276225" cy="236544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6" name="Right Arrow 35"/>
            <p:cNvSpPr/>
            <p:nvPr/>
          </p:nvSpPr>
          <p:spPr bwMode="auto">
            <a:xfrm>
              <a:off x="4295775" y="3124200"/>
              <a:ext cx="276225" cy="236544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5562600"/>
            <a:ext cx="9220200" cy="461665"/>
            <a:chOff x="152400" y="2971800"/>
            <a:chExt cx="9220200" cy="461665"/>
          </a:xfrm>
        </p:grpSpPr>
        <p:sp>
          <p:nvSpPr>
            <p:cNvPr id="39" name="TextBox 38"/>
            <p:cNvSpPr txBox="1"/>
            <p:nvPr/>
          </p:nvSpPr>
          <p:spPr>
            <a:xfrm>
              <a:off x="152400" y="2971800"/>
              <a:ext cx="922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>
                  <a:latin typeface="Calibri"/>
                  <a:cs typeface="Calibri"/>
                </a:rPr>
                <a:t> </a:t>
              </a:r>
              <a:r>
                <a:rPr lang="en-US" sz="2400" dirty="0" smtClean="0">
                  <a:latin typeface="Calibri"/>
                  <a:cs typeface="Calibri"/>
                </a:rPr>
                <a:t>           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             Z boson + Z boson</a:t>
              </a:r>
              <a:r>
                <a:rPr lang="en-US" sz="2400" dirty="0" smtClean="0">
                  <a:latin typeface="Calibri"/>
                  <a:cs typeface="Calibri"/>
                </a:rPr>
                <a:t>      </a:t>
              </a:r>
              <a:r>
                <a:rPr lang="en-US" sz="2400" dirty="0" smtClean="0">
                  <a:latin typeface="Wingdings"/>
                  <a:ea typeface="Wingdings"/>
                  <a:cs typeface="Wingdings"/>
                  <a:sym typeface="Wingdings"/>
                </a:rPr>
                <a:t>  </a:t>
              </a:r>
              <a:r>
                <a:rPr lang="en-US" sz="2400" dirty="0" err="1" smtClean="0">
                  <a:latin typeface="Calibri"/>
                  <a:cs typeface="Calibri"/>
                  <a:sym typeface="Wingdings"/>
                </a:rPr>
                <a:t>muon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+ </a:t>
              </a:r>
              <a:r>
                <a:rPr lang="en-US" sz="2400" dirty="0" err="1" smtClean="0">
                  <a:latin typeface="Calibri"/>
                  <a:cs typeface="Calibri"/>
                  <a:sym typeface="Wingdings"/>
                </a:rPr>
                <a:t>muon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+ </a:t>
              </a:r>
              <a:r>
                <a:rPr lang="en-US" sz="2400" dirty="0" err="1" smtClean="0">
                  <a:latin typeface="Calibri"/>
                  <a:cs typeface="Calibri"/>
                  <a:sym typeface="Wingdings"/>
                </a:rPr>
                <a:t>muon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+ </a:t>
              </a:r>
              <a:r>
                <a:rPr lang="en-US" sz="2400" dirty="0" err="1" smtClean="0">
                  <a:latin typeface="Calibri"/>
                  <a:cs typeface="Calibri"/>
                  <a:sym typeface="Wingdings"/>
                </a:rPr>
                <a:t>muon</a:t>
              </a:r>
              <a:r>
                <a:rPr lang="en-US" sz="2400" dirty="0" smtClean="0">
                  <a:latin typeface="Calibri"/>
                  <a:cs typeface="Calibri"/>
                  <a:sym typeface="Wingdings"/>
                </a:rPr>
                <a:t> </a:t>
              </a:r>
              <a:endParaRPr lang="en-US" sz="2400" dirty="0"/>
            </a:p>
          </p:txBody>
        </p:sp>
        <p:sp>
          <p:nvSpPr>
            <p:cNvPr id="41" name="Right Arrow 40"/>
            <p:cNvSpPr/>
            <p:nvPr/>
          </p:nvSpPr>
          <p:spPr bwMode="auto">
            <a:xfrm>
              <a:off x="4448175" y="3124200"/>
              <a:ext cx="276225" cy="236544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8" name="Right Arrow 27"/>
          <p:cNvSpPr/>
          <p:nvPr/>
        </p:nvSpPr>
        <p:spPr bwMode="auto">
          <a:xfrm>
            <a:off x="4295775" y="2040728"/>
            <a:ext cx="276225" cy="236544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1518010" y="2040728"/>
            <a:ext cx="276225" cy="236544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77023"/>
            <a:ext cx="1193800" cy="11639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1577023"/>
            <a:ext cx="1193800" cy="11639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1574800" cy="1574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1663700"/>
            <a:ext cx="990600" cy="990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667" y="1663700"/>
            <a:ext cx="990600" cy="990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534" y="1663700"/>
            <a:ext cx="990600" cy="990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1663700"/>
            <a:ext cx="990600" cy="990600"/>
          </a:xfrm>
          <a:prstGeom prst="rect">
            <a:avLst/>
          </a:prstGeom>
        </p:spPr>
      </p:pic>
      <p:sp>
        <p:nvSpPr>
          <p:cNvPr id="45" name="Right Arrow 44"/>
          <p:cNvSpPr/>
          <p:nvPr/>
        </p:nvSpPr>
        <p:spPr bwMode="auto">
          <a:xfrm>
            <a:off x="4295775" y="4405150"/>
            <a:ext cx="276225" cy="236544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941445"/>
            <a:ext cx="1193800" cy="11639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3941445"/>
            <a:ext cx="1193800" cy="1163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4028122"/>
            <a:ext cx="990600" cy="990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667" y="4028122"/>
            <a:ext cx="990600" cy="990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534" y="4028122"/>
            <a:ext cx="990600" cy="990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4028122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26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677400" cy="6858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AE4BA-C5DE-445F-BA72-A3BC6B6C1A9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68778"/>
            <a:ext cx="7086600" cy="57559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24824"/>
            <a:ext cx="7848600" cy="58477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H </a:t>
            </a: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  <a:sym typeface="Symbol" pitchFamily="18" charset="2"/>
              </a:rPr>
              <a:t></a:t>
            </a: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 ZZ  or ZZ ? Each Z </a:t>
            </a: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  <a:sym typeface="Symbol" pitchFamily="18" charset="2"/>
              </a:rPr>
              <a:t> </a:t>
            </a:r>
            <a:r>
              <a:rPr lang="en-US" b="1" dirty="0" err="1" smtClean="0">
                <a:solidFill>
                  <a:schemeClr val="bg1"/>
                </a:solidFill>
                <a:latin typeface="Calibri"/>
                <a:cs typeface="Calibri"/>
                <a:sym typeface="Symbol" pitchFamily="18" charset="2"/>
              </a:rPr>
              <a:t>μμ</a:t>
            </a: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90600" y="838200"/>
            <a:ext cx="7467600" cy="5766376"/>
            <a:chOff x="990600" y="838200"/>
            <a:chExt cx="7467600" cy="5766376"/>
          </a:xfrm>
        </p:grpSpPr>
        <p:sp>
          <p:nvSpPr>
            <p:cNvPr id="2" name="TextBox 1"/>
            <p:cNvSpPr txBox="1"/>
            <p:nvPr/>
          </p:nvSpPr>
          <p:spPr>
            <a:xfrm>
              <a:off x="990600" y="2539424"/>
              <a:ext cx="457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76800" y="6019800"/>
              <a:ext cx="457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90800" y="838200"/>
              <a:ext cx="457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01000" y="5486400"/>
              <a:ext cx="457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85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048000" y="6324600"/>
            <a:ext cx="38862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Pauline Gagnon, CERN/Indiana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Picture 5" descr="4l-FixedScale-NoMuProf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7071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7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alax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52400"/>
            <a:ext cx="9347200" cy="7010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23055D-0913-45EF-887A-096B317EE7E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201248"/>
              </p:ext>
            </p:extLst>
          </p:nvPr>
        </p:nvGraphicFramePr>
        <p:xfrm>
          <a:off x="-914400" y="1219200"/>
          <a:ext cx="10947400" cy="77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758515"/>
              </p:ext>
            </p:extLst>
          </p:nvPr>
        </p:nvGraphicFramePr>
        <p:xfrm>
          <a:off x="-1524000" y="-1524000"/>
          <a:ext cx="13030200" cy="830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val 9"/>
          <p:cNvSpPr/>
          <p:nvPr/>
        </p:nvSpPr>
        <p:spPr bwMode="auto">
          <a:xfrm>
            <a:off x="3200400" y="1676400"/>
            <a:ext cx="2514600" cy="18288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Comic Sans MS" pitchFamily="66" charset="0"/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915400" cy="646331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solidFill>
                  <a:srgbClr val="FFFFFF"/>
                </a:solidFill>
              </a:rPr>
              <a:t>Dark matter mystery</a:t>
            </a:r>
          </a:p>
        </p:txBody>
      </p:sp>
    </p:spTree>
    <p:extLst>
      <p:ext uri="{BB962C8B-B14F-4D97-AF65-F5344CB8AC3E}">
        <p14:creationId xmlns:p14="http://schemas.microsoft.com/office/powerpoint/2010/main" val="15843508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able Placeholder 6" descr="Iceberg.jpg"/>
          <p:cNvPicPr>
            <a:picLocks noGrp="1" noChangeAspect="1"/>
          </p:cNvPicPr>
          <p:nvPr>
            <p:ph type="tbl" idx="1"/>
          </p:nvPr>
        </p:nvPicPr>
        <p:blipFill>
          <a:blip r:embed="rId2"/>
          <a:srcRect l="-9015" r="-9015"/>
          <a:stretch>
            <a:fillRect/>
          </a:stretch>
        </p:blipFill>
        <p:spPr>
          <a:xfrm>
            <a:off x="-1447800" y="-762000"/>
            <a:ext cx="13111701" cy="8001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23055D-0913-45EF-887A-096B317EE7E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67200" y="2057400"/>
            <a:ext cx="14478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800" b="1" dirty="0" smtClean="0">
                <a:solidFill>
                  <a:srgbClr val="FF0000"/>
                </a:solidFill>
              </a:rPr>
              <a:t>?</a:t>
            </a:r>
            <a:endParaRPr lang="en-US" sz="1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4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Content Placeholder 6" descr="lego-copenhag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9893"/>
          <a:stretch>
            <a:fillRect/>
          </a:stretch>
        </p:blipFill>
        <p:spPr>
          <a:xfrm>
            <a:off x="-76200" y="1214717"/>
            <a:ext cx="9296400" cy="4921624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7668"/>
            <a:ext cx="9113838" cy="584776"/>
          </a:xfrm>
          <a:solidFill>
            <a:srgbClr val="F6D622"/>
          </a:solidFill>
        </p:spPr>
        <p:txBody>
          <a:bodyPr/>
          <a:lstStyle/>
          <a:p>
            <a:pPr algn="ctr"/>
            <a:r>
              <a:rPr lang="en-US" sz="3200" dirty="0"/>
              <a:t>The </a:t>
            </a:r>
            <a:r>
              <a:rPr lang="en-US" sz="3200" dirty="0" err="1"/>
              <a:t>Legoland</a:t>
            </a:r>
            <a:r>
              <a:rPr lang="en-US" sz="3200" dirty="0"/>
              <a:t> version </a:t>
            </a:r>
            <a:r>
              <a:rPr lang="en-US" sz="3200" dirty="0" smtClean="0"/>
              <a:t>of Copenhagen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529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101346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23055D-0913-45EF-887A-096B317EE7E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4038600"/>
            <a:ext cx="7268966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You can </a:t>
            </a:r>
            <a:r>
              <a:rPr lang="en-US" sz="2800" b="1" smtClean="0">
                <a:solidFill>
                  <a:srgbClr val="000000"/>
                </a:solidFill>
                <a:latin typeface="Calibri"/>
                <a:cs typeface="Calibri"/>
              </a:rPr>
              <a:t>follow my Blogs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on Quantum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Diaries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</a:rPr>
              <a:t>http://</a:t>
            </a:r>
            <a:r>
              <a:rPr lang="en-US" sz="2800" b="1" dirty="0" err="1">
                <a:solidFill>
                  <a:srgbClr val="000000"/>
                </a:solidFill>
                <a:latin typeface="Calibri"/>
                <a:cs typeface="Calibri"/>
              </a:rPr>
              <a:t>www.quantumdiaries.org</a:t>
            </a: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</a:rPr>
              <a:t>/author/</a:t>
            </a:r>
            <a:r>
              <a:rPr lang="en-US" sz="2800" b="1" dirty="0" err="1">
                <a:solidFill>
                  <a:srgbClr val="000000"/>
                </a:solidFill>
                <a:latin typeface="Calibri"/>
                <a:cs typeface="Calibri"/>
              </a:rPr>
              <a:t>cern</a:t>
            </a: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endParaRPr lang="en-US" sz="28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  <a:hlinkClick r:id="rId3"/>
              </a:rPr>
              <a:t>Pauline.Gagnon@cern.ch</a:t>
            </a:r>
            <a:endParaRPr lang="en-US" sz="28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0556" y="76200"/>
            <a:ext cx="6637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rgbClr val="FFFFFF"/>
                </a:solidFill>
                <a:latin typeface="Calibri"/>
                <a:cs typeface="Calibri"/>
              </a:rPr>
              <a:t>Thank you for your </a:t>
            </a:r>
            <a:r>
              <a:rPr lang="en-US" sz="4000" b="1" dirty="0" smtClean="0">
                <a:solidFill>
                  <a:srgbClr val="FFFFFF"/>
                </a:solidFill>
                <a:latin typeface="Calibri"/>
                <a:cs typeface="Calibri"/>
              </a:rPr>
              <a:t>attention</a:t>
            </a:r>
            <a:endParaRPr lang="en-US" sz="4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9000" y="1371600"/>
            <a:ext cx="2388329" cy="2270166"/>
            <a:chOff x="3064122" y="1616034"/>
            <a:chExt cx="3134207" cy="3078441"/>
          </a:xfrm>
        </p:grpSpPr>
        <p:sp>
          <p:nvSpPr>
            <p:cNvPr id="8" name="Rectangle 7"/>
            <p:cNvSpPr/>
            <p:nvPr/>
          </p:nvSpPr>
          <p:spPr>
            <a:xfrm>
              <a:off x="3064122" y="1616034"/>
              <a:ext cx="3134207" cy="3078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Outline.ai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654" y="1920728"/>
              <a:ext cx="2520000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3763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48000" y="6324600"/>
            <a:ext cx="38862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Pauline Gagnon, CERN/Indiana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52E8B-CB7C-494C-AA53-ECC380E9033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-76200"/>
            <a:ext cx="9144000" cy="7924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7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AE4BA-C5DE-445F-BA72-A3BC6B6C1A9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45" y="457200"/>
            <a:ext cx="92560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7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50894"/>
            <a:ext cx="9220200" cy="5869787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-76200" y="-76200"/>
            <a:ext cx="9372600" cy="646331"/>
          </a:xfrm>
          <a:prstGeom prst="rect">
            <a:avLst/>
          </a:prstGeom>
          <a:solidFill>
            <a:srgbClr val="F6D62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The ATLAS detector: a giant camera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AE4BA-C5DE-445F-BA72-A3BC6B6C1A9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58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687"/>
            <a:ext cx="9144000" cy="112871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200" dirty="0" smtClean="0"/>
              <a:t>How to distinguish an event containing a Higgs boson from all other events?</a:t>
            </a:r>
            <a:endParaRPr lang="en-US" sz="3200" dirty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C6765FE-BCDB-4249-B312-2998AA8B0895}" type="slidenum">
              <a:rPr lang="en-US" smtClean="0"/>
              <a:pPr/>
              <a:t>34</a:t>
            </a:fld>
            <a:endParaRPr lang="en-US" smtClean="0"/>
          </a:p>
        </p:txBody>
      </p:sp>
      <p:pic>
        <p:nvPicPr>
          <p:cNvPr id="60420" name="Picture 5" descr="m4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7394575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14"/>
          <p:cNvSpPr>
            <a:spLocks noChangeArrowheads="1"/>
          </p:cNvSpPr>
          <p:nvPr/>
        </p:nvSpPr>
        <p:spPr bwMode="auto">
          <a:xfrm>
            <a:off x="4800600" y="2038350"/>
            <a:ext cx="2286000" cy="3238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None/>
            </a:pPr>
            <a:r>
              <a:rPr lang="en-US" sz="1500" b="1">
                <a:ea typeface="ヒラギノ角ゴ Pro W3"/>
                <a:cs typeface="ヒラギノ角ゴ Pro W3"/>
              </a:rPr>
              <a:t>H </a:t>
            </a:r>
            <a:r>
              <a:rPr lang="en-US" sz="1500" b="1">
                <a:ea typeface="ヒラギノ角ゴ Pro W3"/>
                <a:cs typeface="ヒラギノ角ゴ Pro W3"/>
                <a:sym typeface="Symbol" pitchFamily="18" charset="2"/>
              </a:rPr>
              <a:t></a:t>
            </a:r>
            <a:r>
              <a:rPr lang="en-US" sz="1500" b="1">
                <a:ea typeface="ヒラギノ角ゴ Pro W3"/>
                <a:cs typeface="ヒラギノ角ゴ Pro W3"/>
              </a:rPr>
              <a:t> ZZ* </a:t>
            </a:r>
            <a:r>
              <a:rPr lang="en-US" sz="1500" b="1">
                <a:ea typeface="ヒラギノ角ゴ Pro W3"/>
                <a:cs typeface="ヒラギノ角ゴ Pro W3"/>
                <a:sym typeface="Symbol" pitchFamily="18" charset="2"/>
              </a:rPr>
              <a:t></a:t>
            </a:r>
            <a:r>
              <a:rPr lang="en-US" sz="1500" b="1">
                <a:ea typeface="ヒラギノ角ゴ Pro W3"/>
                <a:cs typeface="ヒラギノ角ゴ Pro W3"/>
              </a:rPr>
              <a:t> 4l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286000" y="3200400"/>
            <a:ext cx="762000" cy="2514600"/>
            <a:chOff x="2286000" y="3200400"/>
            <a:chExt cx="762000" cy="251460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286000" y="5410200"/>
              <a:ext cx="304800" cy="3048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514600" y="3200400"/>
              <a:ext cx="533400" cy="2438400"/>
              <a:chOff x="2514600" y="3200400"/>
              <a:chExt cx="533400" cy="2438400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2514600" y="3200400"/>
                <a:ext cx="533400" cy="2362200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3"/>
                  </a:buBlip>
                  <a:tabLst/>
                </a:pP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14600" y="5334000"/>
                <a:ext cx="457200" cy="304800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3"/>
                  </a:buBlip>
                  <a:tabLst/>
                </a:pP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905000" y="1981200"/>
            <a:ext cx="5486400" cy="457200"/>
            <a:chOff x="1905000" y="1981200"/>
            <a:chExt cx="5486400" cy="4572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1905000" y="2057400"/>
              <a:ext cx="1524000" cy="3810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724400" y="1981200"/>
              <a:ext cx="2667000" cy="4572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76800" y="2971800"/>
            <a:ext cx="2209800" cy="2971800"/>
            <a:chOff x="4876800" y="2971800"/>
            <a:chExt cx="2209800" cy="29718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5029200" y="4419600"/>
              <a:ext cx="381000" cy="609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334000" y="2971800"/>
              <a:ext cx="1752600" cy="2971800"/>
              <a:chOff x="5334000" y="2971800"/>
              <a:chExt cx="1752600" cy="29718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334000" y="2971800"/>
                <a:ext cx="1752600" cy="2971800"/>
                <a:chOff x="5334000" y="2971800"/>
                <a:chExt cx="1752600" cy="2971800"/>
              </a:xfrm>
            </p:grpSpPr>
            <p:sp>
              <p:nvSpPr>
                <p:cNvPr id="6" name="Rectangle 5"/>
                <p:cNvSpPr/>
                <p:nvPr/>
              </p:nvSpPr>
              <p:spPr bwMode="auto">
                <a:xfrm>
                  <a:off x="5334000" y="2971800"/>
                  <a:ext cx="838200" cy="2133600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Blip>
                      <a:blip r:embed="rId3"/>
                    </a:buBlip>
                    <a:tabLst/>
                  </a:pPr>
                  <a:endParaRPr kumimoji="0" lang="en-US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grpSp>
              <p:nvGrpSpPr>
                <p:cNvPr id="20" name="Group 19"/>
                <p:cNvGrpSpPr/>
                <p:nvPr/>
              </p:nvGrpSpPr>
              <p:grpSpPr>
                <a:xfrm>
                  <a:off x="5715000" y="4800600"/>
                  <a:ext cx="1371600" cy="1143000"/>
                  <a:chOff x="5715000" y="4800600"/>
                  <a:chExt cx="1371600" cy="1143000"/>
                </a:xfrm>
              </p:grpSpPr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5715000" y="4953000"/>
                    <a:ext cx="76200" cy="228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5867400" y="5105400"/>
                    <a:ext cx="76200" cy="228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 bwMode="auto">
                  <a:xfrm>
                    <a:off x="5943600" y="5105400"/>
                    <a:ext cx="76200" cy="228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 bwMode="auto">
                  <a:xfrm>
                    <a:off x="6019800" y="5105400"/>
                    <a:ext cx="76200" cy="228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 bwMode="auto">
                  <a:xfrm>
                    <a:off x="6019800" y="4800600"/>
                    <a:ext cx="152400" cy="609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 bwMode="auto">
                  <a:xfrm>
                    <a:off x="6172200" y="5105400"/>
                    <a:ext cx="76200" cy="3048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 bwMode="auto">
                  <a:xfrm>
                    <a:off x="6248400" y="5181600"/>
                    <a:ext cx="76200" cy="228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 bwMode="auto">
                  <a:xfrm>
                    <a:off x="6019800" y="5257800"/>
                    <a:ext cx="76200" cy="228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 bwMode="auto">
                  <a:xfrm>
                    <a:off x="6324600" y="5105400"/>
                    <a:ext cx="228600" cy="3048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 bwMode="auto">
                  <a:xfrm>
                    <a:off x="6781800" y="5334000"/>
                    <a:ext cx="152400" cy="228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 bwMode="auto">
                  <a:xfrm>
                    <a:off x="6477000" y="5715000"/>
                    <a:ext cx="76200" cy="228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 bwMode="auto">
                  <a:xfrm>
                    <a:off x="7010400" y="5257800"/>
                    <a:ext cx="76200" cy="4572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 bwMode="auto">
                  <a:xfrm>
                    <a:off x="6629400" y="5257800"/>
                    <a:ext cx="152400" cy="22860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Blip>
                        <a:blip r:embed="rId3"/>
                      </a:buBlip>
                      <a:tabLst/>
                    </a:pPr>
                    <a:endParaRPr kumimoji="0" lang="en-US" sz="3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23" name="Rectangle 22"/>
              <p:cNvSpPr/>
              <p:nvPr/>
            </p:nvSpPr>
            <p:spPr bwMode="auto">
              <a:xfrm>
                <a:off x="5486400" y="4648200"/>
                <a:ext cx="381000" cy="609600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3"/>
                  </a:buBlip>
                  <a:tabLst/>
                </a:pP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 bwMode="auto">
            <a:xfrm>
              <a:off x="4876800" y="4267200"/>
              <a:ext cx="381000" cy="609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791200" y="4724400"/>
              <a:ext cx="381000" cy="609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248400" y="4876800"/>
              <a:ext cx="381000" cy="609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7" name="Rectangle 36"/>
          <p:cNvSpPr/>
          <p:nvPr/>
        </p:nvSpPr>
        <p:spPr bwMode="auto">
          <a:xfrm>
            <a:off x="1828800" y="2971800"/>
            <a:ext cx="914400" cy="457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0" y="2514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CA" sz="2400" b="1" dirty="0" err="1" smtClean="0"/>
              <a:t>m</a:t>
            </a:r>
            <a:r>
              <a:rPr lang="fr-CA" sz="2400" b="1" baseline="-25000" dirty="0" err="1" smtClean="0"/>
              <a:t>H</a:t>
            </a:r>
            <a:r>
              <a:rPr lang="fr-CA" sz="2400" b="1" dirty="0" smtClean="0"/>
              <a:t> = 130 GeV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86200" y="39624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038600" y="39624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191000" y="41910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267200" y="42672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810000" y="38862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733800" y="38100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45720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419600" y="4495800"/>
            <a:ext cx="3048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724400" y="4648200"/>
            <a:ext cx="152400" cy="3810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5181600" y="50292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4876800" y="48768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5334000" y="51054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867400" y="53340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629400" y="54864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477000" y="5486400"/>
            <a:ext cx="914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6629400" y="54102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6858000" y="5410200"/>
            <a:ext cx="3810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3429000" y="3962400"/>
            <a:ext cx="228600" cy="5334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3352800" y="44958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6172200" y="5410200"/>
            <a:ext cx="152400" cy="3048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2209800" y="5638800"/>
            <a:ext cx="228600" cy="152400"/>
          </a:xfrm>
          <a:prstGeom prst="rect">
            <a:avLst/>
          </a:prstGeom>
          <a:solidFill>
            <a:srgbClr val="18D7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188267" y="2779068"/>
            <a:ext cx="2514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1" dirty="0" smtClean="0">
                <a:latin typeface="Calibri"/>
                <a:cs typeface="Calibri"/>
              </a:rPr>
              <a:t># of events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24401" y="6091535"/>
            <a:ext cx="33527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1" dirty="0">
                <a:latin typeface="Calibri"/>
                <a:cs typeface="Calibri"/>
              </a:rPr>
              <a:t>c</a:t>
            </a:r>
            <a:r>
              <a:rPr lang="en-US" sz="2400" b="1" dirty="0" smtClean="0">
                <a:latin typeface="Calibri"/>
                <a:cs typeface="Calibri"/>
              </a:rPr>
              <a:t>ombined mass (GeV)</a:t>
            </a:r>
            <a:endParaRPr lang="en-U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02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3030"/>
            <a:ext cx="8047038" cy="754053"/>
          </a:xfrm>
        </p:spPr>
        <p:txBody>
          <a:bodyPr/>
          <a:lstStyle/>
          <a:p>
            <a:r>
              <a:rPr lang="en-US" dirty="0" smtClean="0"/>
              <a:t>Example: The gravitational field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486400" y="1295400"/>
            <a:ext cx="3581400" cy="1752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8" name="Picture 17" descr="espace-v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4413426" cy="2819400"/>
          </a:xfrm>
          <a:prstGeom prst="rect">
            <a:avLst/>
          </a:prstGeom>
        </p:spPr>
      </p:pic>
      <p:pic>
        <p:nvPicPr>
          <p:cNvPr id="17" name="Content Placeholder 16" descr="champ-gravitationnel-2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0" t="-3828" r="-113821" b="-42877"/>
          <a:stretch/>
        </p:blipFill>
        <p:spPr>
          <a:xfrm>
            <a:off x="4648200" y="3200400"/>
            <a:ext cx="9717156" cy="4800600"/>
          </a:xfrm>
        </p:spPr>
      </p:pic>
      <p:sp>
        <p:nvSpPr>
          <p:cNvPr id="20" name="TextBox 19"/>
          <p:cNvSpPr txBox="1"/>
          <p:nvPr/>
        </p:nvSpPr>
        <p:spPr>
          <a:xfrm>
            <a:off x="76200" y="1295400"/>
            <a:ext cx="3886200" cy="1717393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 smtClean="0">
                <a:latin typeface="Calibri"/>
                <a:cs typeface="Calibri"/>
              </a:rPr>
              <a:t>In empty space</a:t>
            </a:r>
            <a:r>
              <a:rPr lang="en-US" sz="2400" b="1" dirty="0">
                <a:latin typeface="Calibri"/>
                <a:cs typeface="Calibri"/>
              </a:rPr>
              <a:t>:</a:t>
            </a:r>
            <a:r>
              <a:rPr lang="en-US" sz="2400" b="1" dirty="0" smtClean="0">
                <a:latin typeface="Calibri"/>
                <a:cs typeface="Calibri"/>
              </a:rPr>
              <a:t> </a:t>
            </a:r>
          </a:p>
          <a:p>
            <a:pPr marL="342900" indent="-342900"/>
            <a:r>
              <a:rPr lang="en-US" sz="2400" b="1" dirty="0" smtClean="0">
                <a:latin typeface="Calibri"/>
                <a:cs typeface="Calibri"/>
              </a:rPr>
              <a:t>space-time is uniform</a:t>
            </a:r>
          </a:p>
          <a:p>
            <a:pPr marL="342900" indent="-342900"/>
            <a:r>
              <a:rPr lang="en-US" sz="2400" b="1" dirty="0">
                <a:latin typeface="Calibri"/>
                <a:cs typeface="Calibri"/>
              </a:rPr>
              <a:t>l</a:t>
            </a:r>
            <a:r>
              <a:rPr lang="en-US" sz="2400" b="1" dirty="0" smtClean="0">
                <a:latin typeface="Calibri"/>
                <a:cs typeface="Calibri"/>
              </a:rPr>
              <a:t>ight travels on a straight line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4004608"/>
            <a:ext cx="3581400" cy="193899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 smtClean="0">
                <a:latin typeface="Calibri"/>
                <a:cs typeface="Calibri"/>
              </a:rPr>
              <a:t>We do not see the gravitational </a:t>
            </a:r>
            <a:r>
              <a:rPr lang="en-US" sz="2400" b="1" dirty="0" err="1" smtClean="0">
                <a:latin typeface="Calibri"/>
                <a:cs typeface="Calibri"/>
              </a:rPr>
              <a:t>fied</a:t>
            </a:r>
            <a:r>
              <a:rPr lang="en-US" sz="2400" b="1" dirty="0" smtClean="0">
                <a:latin typeface="Calibri"/>
                <a:cs typeface="Calibri"/>
              </a:rPr>
              <a:t> but it affects everything, including light, passing near by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3962400" y="4648200"/>
            <a:ext cx="749808" cy="484632"/>
          </a:xfrm>
          <a:prstGeom prst="rightArrow">
            <a:avLst/>
          </a:prstGeom>
          <a:solidFill>
            <a:srgbClr val="88D4FF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3962400" y="1929384"/>
            <a:ext cx="749808" cy="484632"/>
          </a:xfrm>
          <a:prstGeom prst="rightArrow">
            <a:avLst/>
          </a:prstGeom>
          <a:solidFill>
            <a:srgbClr val="88D4FF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3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6096000"/>
          </a:xfrm>
          <a:solidFill>
            <a:srgbClr val="FFFFFF"/>
          </a:solidFill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Without the </a:t>
            </a:r>
            <a:r>
              <a:rPr lang="en-US" b="1" dirty="0" err="1" smtClean="0">
                <a:solidFill>
                  <a:schemeClr val="tx2"/>
                </a:solidFill>
              </a:rPr>
              <a:t>Brout</a:t>
            </a:r>
            <a:r>
              <a:rPr lang="en-US" b="1" dirty="0" smtClean="0">
                <a:solidFill>
                  <a:schemeClr val="tx2"/>
                </a:solidFill>
              </a:rPr>
              <a:t>-</a:t>
            </a:r>
            <a:r>
              <a:rPr lang="en-US" b="1" dirty="0" err="1">
                <a:solidFill>
                  <a:schemeClr val="tx2"/>
                </a:solidFill>
              </a:rPr>
              <a:t>E</a:t>
            </a:r>
            <a:r>
              <a:rPr lang="en-US" b="1" dirty="0" err="1" smtClean="0">
                <a:solidFill>
                  <a:schemeClr val="tx2"/>
                </a:solidFill>
              </a:rPr>
              <a:t>nglert</a:t>
            </a:r>
            <a:r>
              <a:rPr lang="en-US" b="1" dirty="0" smtClean="0">
                <a:solidFill>
                  <a:schemeClr val="tx2"/>
                </a:solidFill>
              </a:rPr>
              <a:t>-Higgs mechanism, there was no way to explain the origin of mass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</a:rPr>
              <a:t>W</a:t>
            </a:r>
            <a:r>
              <a:rPr lang="en-US" b="1" dirty="0" smtClean="0">
                <a:solidFill>
                  <a:schemeClr val="tx2"/>
                </a:solidFill>
              </a:rPr>
              <a:t>ithout mass, all particles would travel at the speed of light</a:t>
            </a:r>
          </a:p>
          <a:p>
            <a:pPr eaLnBrk="1" hangingPunct="1">
              <a:lnSpc>
                <a:spcPct val="90000"/>
              </a:lnSpc>
            </a:pPr>
            <a:endParaRPr lang="en-US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There would be no matter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We now have a complete theory that explains </a:t>
            </a:r>
            <a:r>
              <a:rPr lang="en-US" b="1" i="1" u="sng" dirty="0" smtClean="0">
                <a:solidFill>
                  <a:schemeClr val="tx2"/>
                </a:solidFill>
              </a:rPr>
              <a:t>nearly</a:t>
            </a:r>
            <a:r>
              <a:rPr lang="en-US" b="1" dirty="0" smtClean="0">
                <a:solidFill>
                  <a:schemeClr val="tx2"/>
                </a:solidFill>
              </a:rPr>
              <a:t> everything</a:t>
            </a:r>
          </a:p>
        </p:txBody>
      </p:sp>
      <p:pic>
        <p:nvPicPr>
          <p:cNvPr id="6" name="Picture 5" descr="Boson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38200"/>
            <a:ext cx="7047312" cy="5472494"/>
          </a:xfrm>
          <a:prstGeom prst="rect">
            <a:avLst/>
          </a:prstGeom>
        </p:spPr>
      </p:pic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7B6D62-793E-4FCC-BBDA-FEA3A1B0010D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2150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8134"/>
            <a:ext cx="9144000" cy="707886"/>
          </a:xfrm>
          <a:solidFill>
            <a:srgbClr val="F6D622"/>
          </a:solidFill>
        </p:spPr>
        <p:txBody>
          <a:bodyPr/>
          <a:lstStyle/>
          <a:p>
            <a:pPr algn="ctr" eaLnBrk="1" hangingPunct="1"/>
            <a:r>
              <a:rPr lang="en-US" sz="4000" dirty="0" smtClean="0"/>
              <a:t>Great discovery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446"/>
            <a:ext cx="9113838" cy="523220"/>
          </a:xfrm>
          <a:solidFill>
            <a:srgbClr val="F6D622"/>
          </a:solidFill>
        </p:spPr>
        <p:txBody>
          <a:bodyPr/>
          <a:lstStyle/>
          <a:p>
            <a:pPr algn="ctr"/>
            <a:r>
              <a:rPr lang="en-US" sz="2800" dirty="0" smtClean="0"/>
              <a:t>At </a:t>
            </a:r>
            <a:r>
              <a:rPr lang="en-US" sz="2800" dirty="0" err="1" smtClean="0"/>
              <a:t>Legoland</a:t>
            </a:r>
            <a:r>
              <a:rPr lang="en-US" sz="2800" dirty="0" smtClean="0"/>
              <a:t>, here is what fundamental particles look like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3" name="Content Placeholder 12" descr="lego-bricks-high-resolu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8800"/>
          <a:stretch>
            <a:fillRect/>
          </a:stretch>
        </p:blipFill>
        <p:spPr>
          <a:xfrm>
            <a:off x="152400" y="1295400"/>
            <a:ext cx="8779933" cy="4648200"/>
          </a:xfrm>
        </p:spPr>
      </p:pic>
    </p:spTree>
    <p:extLst>
      <p:ext uri="{BB962C8B-B14F-4D97-AF65-F5344CB8AC3E}">
        <p14:creationId xmlns:p14="http://schemas.microsoft.com/office/powerpoint/2010/main" val="56906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1916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15443"/>
            <a:ext cx="9601200" cy="523220"/>
          </a:xfrm>
          <a:solidFill>
            <a:srgbClr val="F6D622"/>
          </a:solidFill>
        </p:spPr>
        <p:txBody>
          <a:bodyPr/>
          <a:lstStyle/>
          <a:p>
            <a:pPr algn="ctr"/>
            <a:r>
              <a:rPr lang="en-US" sz="2800" dirty="0" smtClean="0"/>
              <a:t>What are the smallest building blocks of matter?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143000" y="1600200"/>
            <a:ext cx="8001000" cy="3668018"/>
            <a:chOff x="1143000" y="1600200"/>
            <a:chExt cx="8001000" cy="3668018"/>
          </a:xfrm>
        </p:grpSpPr>
        <p:sp>
          <p:nvSpPr>
            <p:cNvPr id="47" name="TextBox 46"/>
            <p:cNvSpPr txBox="1"/>
            <p:nvPr/>
          </p:nvSpPr>
          <p:spPr>
            <a:xfrm>
              <a:off x="1143000" y="4191000"/>
              <a:ext cx="7162800" cy="1077218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The only  fundamental particles here are </a:t>
              </a:r>
              <a:r>
                <a:rPr lang="en-US" b="1" dirty="0">
                  <a:solidFill>
                    <a:srgbClr val="FF0000"/>
                  </a:solidFill>
                  <a:latin typeface="Cambria"/>
                  <a:cs typeface="Cambria"/>
                </a:rPr>
                <a:t>e</a:t>
              </a:r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lectrons and quarks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657600" y="1600200"/>
              <a:ext cx="762000" cy="2286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8382000" y="1752600"/>
              <a:ext cx="7620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1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38"/>
            <a:ext cx="9113838" cy="584776"/>
          </a:xfrm>
        </p:spPr>
        <p:txBody>
          <a:bodyPr/>
          <a:lstStyle/>
          <a:p>
            <a:pPr algn="ctr"/>
            <a:r>
              <a:rPr lang="en-US" sz="3200" dirty="0"/>
              <a:t>P</a:t>
            </a:r>
            <a:r>
              <a:rPr lang="en-US" sz="3200" dirty="0" smtClean="0"/>
              <a:t>rotons and neutrons are made of quarks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B1B06-5DE9-47D5-A958-40F3AEB9E3D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1295400"/>
            <a:ext cx="9144000" cy="594639"/>
            <a:chOff x="0" y="1295400"/>
            <a:chExt cx="9144000" cy="594639"/>
          </a:xfrm>
        </p:grpSpPr>
        <p:sp>
          <p:nvSpPr>
            <p:cNvPr id="3" name="Rectangle 2"/>
            <p:cNvSpPr/>
            <p:nvPr/>
          </p:nvSpPr>
          <p:spPr>
            <a:xfrm>
              <a:off x="0" y="1295400"/>
              <a:ext cx="914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800" b="1" dirty="0" smtClean="0">
                  <a:latin typeface="Calibri"/>
                  <a:cs typeface="Calibri"/>
                </a:rPr>
                <a:t>Up :         </a:t>
              </a:r>
              <a:r>
                <a:rPr lang="en-US" sz="2800" dirty="0" smtClean="0">
                  <a:latin typeface="Calibri"/>
                  <a:cs typeface="Calibri"/>
                </a:rPr>
                <a:t>(</a:t>
              </a:r>
              <a:r>
                <a:rPr lang="en-US" sz="2800" dirty="0">
                  <a:latin typeface="Calibri"/>
                  <a:cs typeface="Calibri"/>
                </a:rPr>
                <a:t>charge +2/3) </a:t>
              </a:r>
              <a:r>
                <a:rPr lang="en-US" sz="2800" dirty="0" smtClean="0">
                  <a:latin typeface="Calibri"/>
                  <a:cs typeface="Calibri"/>
                </a:rPr>
                <a:t>and </a:t>
              </a:r>
              <a:r>
                <a:rPr lang="en-US" sz="2800" b="1" dirty="0" smtClean="0">
                  <a:latin typeface="Calibri"/>
                  <a:cs typeface="Calibri"/>
                </a:rPr>
                <a:t>down quarks:         </a:t>
              </a:r>
              <a:r>
                <a:rPr lang="en-US" sz="2800" dirty="0" smtClean="0">
                  <a:latin typeface="Calibri"/>
                  <a:cs typeface="Calibri"/>
                </a:rPr>
                <a:t>(charge -</a:t>
              </a:r>
              <a:r>
                <a:rPr lang="en-US" sz="2800" dirty="0">
                  <a:latin typeface="Calibri"/>
                  <a:cs typeface="Calibri"/>
                </a:rPr>
                <a:t>1/3) </a:t>
              </a:r>
            </a:p>
          </p:txBody>
        </p:sp>
        <p:pic>
          <p:nvPicPr>
            <p:cNvPr id="27" name="Picture 26" descr="up_quark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021361" y="1331048"/>
              <a:ext cx="502639" cy="4977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27" descr="down_quark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400800" y="1295400"/>
              <a:ext cx="457200" cy="594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0" y="2171140"/>
            <a:ext cx="9144000" cy="1791260"/>
            <a:chOff x="0" y="2171140"/>
            <a:chExt cx="9144000" cy="1791260"/>
          </a:xfrm>
        </p:grpSpPr>
        <p:sp>
          <p:nvSpPr>
            <p:cNvPr id="7" name="Rectangle 6"/>
            <p:cNvSpPr/>
            <p:nvPr/>
          </p:nvSpPr>
          <p:spPr>
            <a:xfrm>
              <a:off x="0" y="2171140"/>
              <a:ext cx="9144000" cy="1791260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b="1" u="sng" dirty="0">
                  <a:latin typeface="Calibri"/>
                  <a:cs typeface="Calibri"/>
                </a:rPr>
                <a:t>Proton</a:t>
              </a:r>
              <a:r>
                <a:rPr lang="en-US" sz="2400" dirty="0" smtClean="0">
                  <a:latin typeface="Calibri"/>
                  <a:cs typeface="Calibri"/>
                </a:rPr>
                <a:t>:       up             up             down             proton</a:t>
              </a:r>
            </a:p>
            <a:p>
              <a:endParaRPr lang="en-US" sz="2400" dirty="0">
                <a:latin typeface="Calibri"/>
                <a:cs typeface="Calibri"/>
              </a:endParaRPr>
            </a:p>
            <a:p>
              <a:endParaRPr lang="en-US" sz="2400" dirty="0" smtClean="0">
                <a:latin typeface="Calibri"/>
                <a:cs typeface="Calibri"/>
              </a:endParaRPr>
            </a:p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                     +</a:t>
              </a:r>
              <a:r>
                <a:rPr lang="en-US" sz="2400" dirty="0">
                  <a:latin typeface="Calibri"/>
                  <a:cs typeface="Calibri"/>
                </a:rPr>
                <a:t>2/3    </a:t>
              </a:r>
              <a:r>
                <a:rPr lang="en-US" sz="2400" dirty="0" smtClean="0">
                  <a:latin typeface="Calibri"/>
                  <a:cs typeface="Calibri"/>
                </a:rPr>
                <a:t>      +2</a:t>
              </a:r>
              <a:r>
                <a:rPr lang="en-US" sz="2400" dirty="0">
                  <a:latin typeface="Calibri"/>
                  <a:cs typeface="Calibri"/>
                </a:rPr>
                <a:t>/3     </a:t>
              </a:r>
              <a:r>
                <a:rPr lang="en-US" sz="2400" dirty="0" smtClean="0">
                  <a:latin typeface="Calibri"/>
                  <a:cs typeface="Calibri"/>
                </a:rPr>
                <a:t>       -</a:t>
              </a:r>
              <a:r>
                <a:rPr lang="en-US" sz="2400" dirty="0">
                  <a:latin typeface="Calibri"/>
                  <a:cs typeface="Calibri"/>
                </a:rPr>
                <a:t>1/3   </a:t>
              </a:r>
              <a:r>
                <a:rPr lang="en-US" sz="2400" dirty="0" smtClean="0">
                  <a:latin typeface="Calibri"/>
                  <a:cs typeface="Calibri"/>
                </a:rPr>
                <a:t>   =         </a:t>
              </a:r>
              <a:r>
                <a:rPr lang="en-US" sz="2400" dirty="0">
                  <a:latin typeface="Calibri"/>
                  <a:cs typeface="Calibri"/>
                </a:rPr>
                <a:t>+1</a:t>
              </a:r>
            </a:p>
          </p:txBody>
        </p:sp>
        <p:pic>
          <p:nvPicPr>
            <p:cNvPr id="36" name="Picture 35" descr="up_quark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600200" y="2770585"/>
              <a:ext cx="502639" cy="4977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Picture 36" descr="up_quark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895600" y="2770585"/>
              <a:ext cx="502639" cy="4977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Picture 37" descr="down_quark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267200" y="2722142"/>
              <a:ext cx="457200" cy="594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1524000" y="2743200"/>
              <a:ext cx="5498806" cy="44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       +         +          =</a:t>
              </a:r>
              <a:endParaRPr lang="en-US" dirty="0"/>
            </a:p>
          </p:txBody>
        </p:sp>
        <p:pic>
          <p:nvPicPr>
            <p:cNvPr id="41" name="Picture 40" descr="proto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2686122"/>
              <a:ext cx="645250" cy="66667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4495800"/>
            <a:ext cx="9144000" cy="1791260"/>
            <a:chOff x="0" y="4495800"/>
            <a:chExt cx="9144000" cy="1791260"/>
          </a:xfrm>
        </p:grpSpPr>
        <p:sp>
          <p:nvSpPr>
            <p:cNvPr id="9" name="Rectangle 8"/>
            <p:cNvSpPr/>
            <p:nvPr/>
          </p:nvSpPr>
          <p:spPr>
            <a:xfrm>
              <a:off x="0" y="4495800"/>
              <a:ext cx="9144000" cy="1791260"/>
            </a:xfrm>
            <a:prstGeom prst="rect">
              <a:avLst/>
            </a:prstGeom>
            <a:ln w="38100" cmpd="sng">
              <a:solidFill>
                <a:srgbClr val="3366FF"/>
              </a:solidFill>
            </a:ln>
          </p:spPr>
          <p:txBody>
            <a:bodyPr wrap="square">
              <a:spAutoFit/>
            </a:bodyPr>
            <a:lstStyle/>
            <a:p>
              <a:pPr marL="0" lvl="1"/>
              <a:r>
                <a:rPr lang="en-US" sz="2400" b="1" u="sng" dirty="0">
                  <a:latin typeface="Calibri"/>
                  <a:cs typeface="Calibri"/>
                </a:rPr>
                <a:t>Neutron</a:t>
              </a:r>
              <a:r>
                <a:rPr lang="en-US" sz="2400" dirty="0">
                  <a:latin typeface="Calibri"/>
                  <a:cs typeface="Calibri"/>
                </a:rPr>
                <a:t>:  </a:t>
              </a:r>
              <a:r>
                <a:rPr lang="en-US" sz="2400" dirty="0" smtClean="0">
                  <a:latin typeface="Calibri"/>
                  <a:cs typeface="Calibri"/>
                </a:rPr>
                <a:t>    up         down           down           </a:t>
              </a:r>
              <a:r>
                <a:rPr lang="en-US" sz="2400" dirty="0">
                  <a:latin typeface="Calibri"/>
                  <a:cs typeface="Calibri"/>
                </a:rPr>
                <a:t>neutron</a:t>
              </a:r>
            </a:p>
            <a:p>
              <a:pPr>
                <a:buNone/>
              </a:pPr>
              <a:endParaRPr lang="en-US" sz="2400" dirty="0" smtClean="0">
                <a:latin typeface="Calibri"/>
                <a:cs typeface="Calibri"/>
              </a:endParaRPr>
            </a:p>
            <a:p>
              <a:pPr>
                <a:buNone/>
              </a:pPr>
              <a:endParaRPr lang="en-US" sz="2400" dirty="0">
                <a:latin typeface="Calibri"/>
                <a:cs typeface="Calibri"/>
              </a:endParaRPr>
            </a:p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	         +</a:t>
              </a:r>
              <a:r>
                <a:rPr lang="en-US" sz="2400" dirty="0">
                  <a:latin typeface="Calibri"/>
                  <a:cs typeface="Calibri"/>
                </a:rPr>
                <a:t>2/3      </a:t>
              </a:r>
              <a:r>
                <a:rPr lang="en-US" sz="2400" dirty="0" smtClean="0">
                  <a:latin typeface="Calibri"/>
                  <a:cs typeface="Calibri"/>
                </a:rPr>
                <a:t>    -</a:t>
              </a:r>
              <a:r>
                <a:rPr lang="en-US" sz="2400" dirty="0">
                  <a:latin typeface="Calibri"/>
                  <a:cs typeface="Calibri"/>
                </a:rPr>
                <a:t>1/3    </a:t>
              </a:r>
              <a:r>
                <a:rPr lang="en-US" sz="2400" dirty="0" smtClean="0">
                  <a:latin typeface="Calibri"/>
                  <a:cs typeface="Calibri"/>
                </a:rPr>
                <a:t>        -</a:t>
              </a:r>
              <a:r>
                <a:rPr lang="en-US" sz="2400" dirty="0">
                  <a:latin typeface="Calibri"/>
                  <a:cs typeface="Calibri"/>
                </a:rPr>
                <a:t>1/3   </a:t>
              </a:r>
              <a:r>
                <a:rPr lang="en-US" sz="2400" dirty="0" smtClean="0">
                  <a:latin typeface="Calibri"/>
                  <a:cs typeface="Calibri"/>
                </a:rPr>
                <a:t>   =          </a:t>
              </a:r>
              <a:r>
                <a:rPr lang="en-US" sz="2400" dirty="0">
                  <a:latin typeface="Calibri"/>
                  <a:cs typeface="Calibri"/>
                </a:rPr>
                <a:t>0  </a:t>
              </a:r>
              <a:r>
                <a:rPr lang="en-US" sz="2400" dirty="0" smtClean="0">
                  <a:latin typeface="Calibri"/>
                  <a:cs typeface="Calibri"/>
                </a:rPr>
                <a:t>            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11594" y="5029200"/>
              <a:ext cx="5498806" cy="44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       +         +          =</a:t>
              </a:r>
              <a:endParaRPr lang="en-US" dirty="0"/>
            </a:p>
          </p:txBody>
        </p:sp>
        <p:pic>
          <p:nvPicPr>
            <p:cNvPr id="42" name="Picture 41" descr="neutro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5056147"/>
              <a:ext cx="593945" cy="582653"/>
            </a:xfrm>
            <a:prstGeom prst="rect">
              <a:avLst/>
            </a:prstGeom>
          </p:spPr>
        </p:pic>
        <p:pic>
          <p:nvPicPr>
            <p:cNvPr id="43" name="Picture 42" descr="down_quark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343400" y="5105400"/>
              <a:ext cx="457200" cy="594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" name="Picture 43" descr="down_quark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895600" y="5105400"/>
              <a:ext cx="457200" cy="594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" name="Picture 44" descr="up_quark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707161" y="5105400"/>
              <a:ext cx="502639" cy="4977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9453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6892"/>
            <a:ext cx="9525000" cy="646331"/>
          </a:xfrm>
        </p:spPr>
        <p:txBody>
          <a:bodyPr/>
          <a:lstStyle/>
          <a:p>
            <a:pPr algn="ctr"/>
            <a:r>
              <a:rPr lang="en-US" sz="3600" dirty="0" smtClean="0"/>
              <a:t>That’s all you need to form all elements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ADF6-3416-4D52-80FC-3EC588048BA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Content Placeholder 3" descr="periodic tabl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t="21221" b="263"/>
          <a:stretch/>
        </p:blipFill>
        <p:spPr>
          <a:xfrm>
            <a:off x="361080" y="1066800"/>
            <a:ext cx="8401920" cy="5023243"/>
          </a:xfrm>
        </p:spPr>
      </p:pic>
    </p:spTree>
    <p:extLst>
      <p:ext uri="{BB962C8B-B14F-4D97-AF65-F5344CB8AC3E}">
        <p14:creationId xmlns:p14="http://schemas.microsoft.com/office/powerpoint/2010/main" val="79831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buNone/>
            </a:pPr>
            <a:r>
              <a:rPr lang="en-US" sz="3600" b="1" dirty="0" smtClean="0">
                <a:solidFill>
                  <a:schemeClr val="tx2"/>
                </a:solidFill>
                <a:latin typeface="Calibri"/>
                <a:cs typeface="Calibri"/>
              </a:rPr>
              <a:t>The Standard Model</a:t>
            </a:r>
            <a:endParaRPr lang="en-US" sz="3600" b="1" dirty="0" smtClean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0100" y="1196963"/>
            <a:ext cx="3786215" cy="2643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LEPTONS</a:t>
            </a:r>
            <a:endParaRPr lang="en-GB" sz="1600" dirty="0">
              <a:solidFill>
                <a:schemeClr val="tx1"/>
              </a:solidFill>
            </a:endParaRPr>
          </a:p>
          <a:p>
            <a:pPr algn="ctr" eaLnBrk="1" hangingPunct="1">
              <a:buNone/>
              <a:defRPr/>
            </a:pPr>
            <a:r>
              <a:rPr lang="en-GB" sz="1600" dirty="0" smtClean="0"/>
              <a:t>S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4929191" y="1196963"/>
            <a:ext cx="3786213" cy="2643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QUARKS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554163"/>
            <a:ext cx="8929688" cy="785812"/>
          </a:xfrm>
          <a:prstGeom prst="rect">
            <a:avLst/>
          </a:prstGeom>
          <a:solidFill>
            <a:schemeClr val="bg2">
              <a:lumMod val="60000"/>
              <a:lumOff val="40000"/>
              <a:alpha val="26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buNone/>
            </a:pPr>
            <a:r>
              <a:rPr lang="en-GB" sz="12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charset="0"/>
                <a:ea typeface="ＭＳ Ｐゴシック" charset="0"/>
                <a:cs typeface="Arial" charset="0"/>
              </a:rPr>
              <a:t>Ordinary</a:t>
            </a:r>
          </a:p>
          <a:p>
            <a:pPr eaLnBrk="1" hangingPunct="1">
              <a:buNone/>
            </a:pPr>
            <a:r>
              <a:rPr lang="en-GB" sz="12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charset="0"/>
                <a:ea typeface="ＭＳ Ｐゴシック" charset="0"/>
                <a:cs typeface="Arial" charset="0"/>
              </a:rPr>
              <a:t> matter</a:t>
            </a:r>
            <a:endParaRPr lang="en-GB" sz="1200" b="1" i="1" dirty="0">
              <a:solidFill>
                <a:schemeClr val="bg2">
                  <a:lumMod val="60000"/>
                  <a:lumOff val="40000"/>
                </a:schemeClr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22795"/>
            <a:ext cx="1614446" cy="1297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GB" sz="1400" b="1" dirty="0">
                <a:latin typeface="Calibri" charset="0"/>
                <a:cs typeface="Arial" charset="0"/>
              </a:rPr>
              <a:t>GLUONS</a:t>
            </a:r>
          </a:p>
          <a:p>
            <a:pPr algn="ctr" eaLnBrk="1" hangingPunct="1"/>
            <a:r>
              <a:rPr lang="en-GB" sz="1100" dirty="0">
                <a:solidFill>
                  <a:srgbClr val="FFFFFF"/>
                </a:solidFill>
                <a:latin typeface="Calibri" charset="0"/>
                <a:cs typeface="Arial" charset="0"/>
              </a:rPr>
              <a:t/>
            </a:r>
            <a:br>
              <a:rPr lang="en-GB" sz="1100" dirty="0">
                <a:solidFill>
                  <a:srgbClr val="FFFFFF"/>
                </a:solidFill>
                <a:latin typeface="Calibri" charset="0"/>
                <a:cs typeface="Arial" charset="0"/>
              </a:rPr>
            </a:br>
            <a:endParaRPr lang="en-GB" sz="1100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/>
            <a:r>
              <a:rPr lang="en-GB" sz="1100" dirty="0">
                <a:solidFill>
                  <a:srgbClr val="FFFFFF"/>
                </a:solidFill>
                <a:latin typeface="Calibri" charset="0"/>
                <a:cs typeface="Arial" charset="0"/>
              </a:rPr>
              <a:t/>
            </a:r>
            <a:br>
              <a:rPr lang="en-GB" sz="1100" dirty="0">
                <a:solidFill>
                  <a:srgbClr val="FFFFFF"/>
                </a:solidFill>
                <a:latin typeface="Calibri" charset="0"/>
                <a:cs typeface="Arial" charset="0"/>
              </a:rPr>
            </a:br>
            <a:endParaRPr lang="en-GB" sz="1100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>
              <a:buNone/>
            </a:pPr>
            <a:r>
              <a:rPr lang="en-GB" sz="1100" b="1" i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Strong interaction</a:t>
            </a:r>
            <a:endParaRPr lang="en-GB" sz="1100" b="1" i="1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2600" y="4722795"/>
            <a:ext cx="1614446" cy="1297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GB" sz="1400" b="1" dirty="0">
                <a:solidFill>
                  <a:srgbClr val="000000"/>
                </a:solidFill>
                <a:latin typeface="Calibri" charset="0"/>
                <a:cs typeface="Arial" charset="0"/>
              </a:rPr>
              <a:t>PHOTONS</a:t>
            </a:r>
            <a:endParaRPr lang="en-GB" sz="1600" b="1" dirty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ctr" eaLnBrk="1" hangingPunct="1"/>
            <a:r>
              <a:rPr lang="en-GB" sz="1100" dirty="0">
                <a:solidFill>
                  <a:srgbClr val="FFFFFF"/>
                </a:solidFill>
                <a:latin typeface="Calibri" charset="0"/>
                <a:cs typeface="Arial" charset="0"/>
              </a:rPr>
              <a:t/>
            </a:r>
            <a:br>
              <a:rPr lang="en-GB" sz="1100" dirty="0">
                <a:solidFill>
                  <a:srgbClr val="FFFFFF"/>
                </a:solidFill>
                <a:latin typeface="Calibri" charset="0"/>
                <a:cs typeface="Arial" charset="0"/>
              </a:rPr>
            </a:br>
            <a:endParaRPr lang="en-GB" sz="1100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/>
            <a:r>
              <a:rPr lang="en-GB" sz="1100" dirty="0">
                <a:solidFill>
                  <a:srgbClr val="FFFFFF"/>
                </a:solidFill>
                <a:latin typeface="Calibri" charset="0"/>
                <a:cs typeface="Arial" charset="0"/>
              </a:rPr>
              <a:t/>
            </a:r>
            <a:br>
              <a:rPr lang="en-GB" sz="1100" dirty="0">
                <a:solidFill>
                  <a:srgbClr val="FFFFFF"/>
                </a:solidFill>
                <a:latin typeface="Calibri" charset="0"/>
                <a:cs typeface="Arial" charset="0"/>
              </a:rPr>
            </a:br>
            <a:endParaRPr lang="en-GB" sz="1100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>
              <a:buNone/>
            </a:pPr>
            <a:r>
              <a:rPr lang="en-GB" sz="1100" b="1" i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Electromagnetism</a:t>
            </a:r>
            <a:endParaRPr lang="en-GB" sz="1100" b="1" i="1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34621" y="4721190"/>
            <a:ext cx="1614446" cy="1297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buNone/>
            </a:pPr>
            <a:r>
              <a:rPr lang="en-GB" sz="1400" b="1" dirty="0">
                <a:solidFill>
                  <a:srgbClr val="000000"/>
                </a:solidFill>
                <a:latin typeface="Calibri" charset="0"/>
                <a:cs typeface="Arial" charset="0"/>
              </a:rPr>
              <a:t>W and </a:t>
            </a:r>
            <a:r>
              <a:rPr lang="en-GB" sz="1400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Z</a:t>
            </a:r>
            <a:r>
              <a:rPr lang="en-GB" sz="1600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BOSONS</a:t>
            </a:r>
            <a:endParaRPr lang="en-GB" sz="1100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70000"/>
              </a:lnSpc>
            </a:pPr>
            <a:endParaRPr lang="en-GB" sz="1100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70000"/>
              </a:lnSpc>
              <a:buNone/>
            </a:pPr>
            <a:endParaRPr lang="en-GB" sz="1100" dirty="0" smtClean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70000"/>
              </a:lnSpc>
              <a:buNone/>
            </a:pPr>
            <a:endParaRPr lang="en-GB" sz="1100" b="1" i="1" dirty="0" smtClean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70000"/>
              </a:lnSpc>
              <a:buNone/>
            </a:pPr>
            <a:endParaRPr lang="en-GB" sz="1100" b="1" i="1" dirty="0" smtClean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70000"/>
              </a:lnSpc>
              <a:buNone/>
            </a:pPr>
            <a:endParaRPr lang="en-GB" sz="1100" b="1" i="1" dirty="0" smtClean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50000"/>
              </a:lnSpc>
              <a:buNone/>
            </a:pPr>
            <a:r>
              <a:rPr lang="en-GB" sz="1100" b="1" i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Weak interaction</a:t>
            </a:r>
            <a:endParaRPr lang="en-GB" sz="1100" b="1" i="1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57800" y="4722795"/>
            <a:ext cx="1614446" cy="1297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GRAVITONS</a:t>
            </a:r>
          </a:p>
          <a:p>
            <a:pPr algn="ctr" eaLnBrk="1" hangingPunct="1">
              <a:lnSpc>
                <a:spcPct val="90000"/>
              </a:lnSpc>
              <a:buNone/>
            </a:pPr>
            <a:endParaRPr lang="en-GB" sz="1100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GB" sz="1100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GB" sz="1100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GB" sz="1100" i="1" dirty="0">
              <a:solidFill>
                <a:srgbClr val="FFFFFF"/>
              </a:solidFill>
              <a:latin typeface="Calibri" charset="0"/>
              <a:cs typeface="Arial" charset="0"/>
            </a:endParaRPr>
          </a:p>
          <a:p>
            <a:pPr algn="ctr" eaLnBrk="1" hangingPunct="1">
              <a:lnSpc>
                <a:spcPct val="120000"/>
              </a:lnSpc>
              <a:buNone/>
            </a:pPr>
            <a:r>
              <a:rPr lang="en-GB" sz="1100" b="1" i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Gravitation</a:t>
            </a:r>
            <a:endParaRPr lang="en-GB" sz="1100" b="1" i="1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1022350" y="1768475"/>
            <a:ext cx="1425575" cy="285750"/>
            <a:chOff x="1093055" y="2285992"/>
            <a:chExt cx="1426214" cy="285752"/>
          </a:xfrm>
        </p:grpSpPr>
        <p:sp>
          <p:nvSpPr>
            <p:cNvPr id="29" name="TextBox 28"/>
            <p:cNvSpPr txBox="1"/>
            <p:nvPr/>
          </p:nvSpPr>
          <p:spPr>
            <a:xfrm>
              <a:off x="1093055" y="2285992"/>
              <a:ext cx="942000" cy="261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en-GB" sz="1100" b="1" dirty="0">
                  <a:solidFill>
                    <a:schemeClr val="tx2">
                      <a:lumMod val="75000"/>
                    </a:schemeClr>
                  </a:solidFill>
                  <a:ea typeface="+mn-ea"/>
                  <a:cs typeface="Arial" charset="0"/>
                </a:rPr>
                <a:t>ELECTRON</a:t>
              </a:r>
            </a:p>
          </p:txBody>
        </p:sp>
        <p:pic>
          <p:nvPicPr>
            <p:cNvPr id="39" name="Picture 38" descr="electron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4332" y="2285992"/>
              <a:ext cx="304937" cy="2857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2514599" y="1673225"/>
            <a:ext cx="1887538" cy="452438"/>
            <a:chOff x="2585253" y="2191400"/>
            <a:chExt cx="1888321" cy="452147"/>
          </a:xfrm>
        </p:grpSpPr>
        <p:sp>
          <p:nvSpPr>
            <p:cNvPr id="30" name="TextBox 29"/>
            <p:cNvSpPr txBox="1"/>
            <p:nvPr/>
          </p:nvSpPr>
          <p:spPr>
            <a:xfrm>
              <a:off x="2585253" y="2191400"/>
              <a:ext cx="984622" cy="430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None/>
                <a:defRPr/>
              </a:pPr>
              <a:r>
                <a:rPr lang="en-GB" sz="1100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ELECTRON</a:t>
              </a:r>
              <a:br>
                <a:rPr lang="en-GB" sz="1100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</a:br>
              <a:r>
                <a:rPr lang="en-GB" sz="1100" b="1" dirty="0" smtClean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NEUTRINO </a:t>
              </a:r>
            </a:p>
          </p:txBody>
        </p:sp>
        <p:pic>
          <p:nvPicPr>
            <p:cNvPr id="40" name="Picture 39" descr="electron-neutrino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303" y="2215198"/>
              <a:ext cx="473271" cy="4283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1022350" y="2482850"/>
            <a:ext cx="1477963" cy="428625"/>
            <a:chOff x="1093055" y="3000372"/>
            <a:chExt cx="1478681" cy="428628"/>
          </a:xfrm>
        </p:grpSpPr>
        <p:sp>
          <p:nvSpPr>
            <p:cNvPr id="31" name="TextBox 30"/>
            <p:cNvSpPr txBox="1"/>
            <p:nvPr/>
          </p:nvSpPr>
          <p:spPr>
            <a:xfrm>
              <a:off x="1093055" y="3071811"/>
              <a:ext cx="640749" cy="261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en-GB" sz="1100" b="1" dirty="0">
                  <a:solidFill>
                    <a:schemeClr val="tx2">
                      <a:lumMod val="75000"/>
                    </a:schemeClr>
                  </a:solidFill>
                  <a:ea typeface="+mn-ea"/>
                  <a:cs typeface="Arial" charset="0"/>
                </a:rPr>
                <a:t>MUON</a:t>
              </a:r>
            </a:p>
          </p:txBody>
        </p:sp>
        <p:pic>
          <p:nvPicPr>
            <p:cNvPr id="41" name="Picture 40" descr="muon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8315" y="3000372"/>
              <a:ext cx="403421" cy="428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2590801" y="2459040"/>
            <a:ext cx="1797050" cy="464743"/>
            <a:chOff x="2661490" y="2977218"/>
            <a:chExt cx="1797686" cy="464444"/>
          </a:xfrm>
        </p:grpSpPr>
        <p:sp>
          <p:nvSpPr>
            <p:cNvPr id="32" name="TextBox 31"/>
            <p:cNvSpPr txBox="1"/>
            <p:nvPr/>
          </p:nvSpPr>
          <p:spPr>
            <a:xfrm>
              <a:off x="2661490" y="2977218"/>
              <a:ext cx="984562" cy="464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None/>
                <a:defRPr/>
              </a:pPr>
              <a:r>
                <a:rPr lang="en-GB" sz="1100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MUON</a:t>
              </a:r>
            </a:p>
            <a:p>
              <a:pPr eaLnBrk="1" hangingPunct="1">
                <a:buNone/>
                <a:defRPr/>
              </a:pPr>
              <a:r>
                <a:rPr lang="en-GB" sz="1100" b="1" dirty="0" smtClean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NEUTRINO</a:t>
              </a:r>
            </a:p>
          </p:txBody>
        </p:sp>
        <p:pic>
          <p:nvPicPr>
            <p:cNvPr id="42" name="Picture 41" descr="muon-neutrino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0227" y="3001015"/>
              <a:ext cx="458949" cy="4283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1022350" y="3054350"/>
            <a:ext cx="1633538" cy="642938"/>
            <a:chOff x="1093055" y="3571876"/>
            <a:chExt cx="1634679" cy="642942"/>
          </a:xfrm>
        </p:grpSpPr>
        <p:sp>
          <p:nvSpPr>
            <p:cNvPr id="33" name="TextBox 32"/>
            <p:cNvSpPr txBox="1"/>
            <p:nvPr/>
          </p:nvSpPr>
          <p:spPr>
            <a:xfrm>
              <a:off x="1093055" y="3786190"/>
              <a:ext cx="490280" cy="261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en-GB" sz="1100" b="1" dirty="0">
                  <a:solidFill>
                    <a:schemeClr val="tx2">
                      <a:lumMod val="75000"/>
                    </a:schemeClr>
                  </a:solidFill>
                  <a:ea typeface="+mn-ea"/>
                  <a:cs typeface="Arial" charset="0"/>
                </a:rPr>
                <a:t>TAU</a:t>
              </a:r>
            </a:p>
          </p:txBody>
        </p:sp>
        <p:pic>
          <p:nvPicPr>
            <p:cNvPr id="43" name="Picture 42" descr="tau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1638" y="3571876"/>
              <a:ext cx="656096" cy="642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2665413" y="3173413"/>
            <a:ext cx="1725612" cy="464743"/>
            <a:chOff x="2736129" y="3691598"/>
            <a:chExt cx="1726794" cy="464444"/>
          </a:xfrm>
        </p:grpSpPr>
        <p:sp>
          <p:nvSpPr>
            <p:cNvPr id="34" name="TextBox 33"/>
            <p:cNvSpPr txBox="1"/>
            <p:nvPr/>
          </p:nvSpPr>
          <p:spPr>
            <a:xfrm>
              <a:off x="2736129" y="3691598"/>
              <a:ext cx="984888" cy="464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None/>
                <a:defRPr/>
              </a:pPr>
              <a:r>
                <a:rPr lang="en-GB" sz="1100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TAU</a:t>
              </a:r>
            </a:p>
            <a:p>
              <a:pPr eaLnBrk="1" hangingPunct="1">
                <a:buNone/>
                <a:defRPr/>
              </a:pPr>
              <a:r>
                <a:rPr lang="en-GB" sz="1100" b="1" dirty="0" smtClean="0">
                  <a:solidFill>
                    <a:schemeClr val="tx2">
                      <a:lumMod val="75000"/>
                    </a:schemeClr>
                  </a:solidFill>
                  <a:ea typeface="+mn-ea"/>
                  <a:cs typeface="Arial" charset="0"/>
                </a:rPr>
                <a:t>NEUTRINO </a:t>
              </a:r>
            </a:p>
          </p:txBody>
        </p:sp>
        <p:pic>
          <p:nvPicPr>
            <p:cNvPr id="44" name="Picture 43" descr="tau-neutrino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0645" y="3715395"/>
              <a:ext cx="462278" cy="4283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5000625" y="1697038"/>
            <a:ext cx="1198563" cy="357187"/>
            <a:chOff x="5072066" y="2214554"/>
            <a:chExt cx="1199138" cy="357190"/>
          </a:xfrm>
        </p:grpSpPr>
        <p:sp>
          <p:nvSpPr>
            <p:cNvPr id="25" name="TextBox 24"/>
            <p:cNvSpPr txBox="1"/>
            <p:nvPr/>
          </p:nvSpPr>
          <p:spPr>
            <a:xfrm>
              <a:off x="5072066" y="2285992"/>
              <a:ext cx="363926" cy="261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en-GB" sz="1100" b="1" dirty="0" smtClean="0">
                  <a:solidFill>
                    <a:srgbClr val="000000"/>
                  </a:solidFill>
                  <a:cs typeface="Arial" charset="0"/>
                </a:rPr>
                <a:t>UP</a:t>
              </a:r>
              <a:endParaRPr lang="en-GB" sz="1100" b="1" dirty="0">
                <a:solidFill>
                  <a:schemeClr val="accent6">
                    <a:lumMod val="40000"/>
                    <a:lumOff val="60000"/>
                  </a:schemeClr>
                </a:solidFill>
                <a:cs typeface="Arial" charset="0"/>
              </a:endParaRPr>
            </a:p>
          </p:txBody>
        </p:sp>
        <p:pic>
          <p:nvPicPr>
            <p:cNvPr id="45" name="Picture 44" descr="up_quark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1200" y="2214554"/>
              <a:ext cx="270004" cy="3571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6723063" y="1697037"/>
            <a:ext cx="1492250" cy="336550"/>
            <a:chOff x="6795036" y="2214554"/>
            <a:chExt cx="1491740" cy="337300"/>
          </a:xfrm>
        </p:grpSpPr>
        <p:sp>
          <p:nvSpPr>
            <p:cNvPr id="28" name="TextBox 27"/>
            <p:cNvSpPr txBox="1"/>
            <p:nvPr/>
          </p:nvSpPr>
          <p:spPr>
            <a:xfrm>
              <a:off x="6795036" y="2286150"/>
              <a:ext cx="660187" cy="2621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en-GB" sz="1100" b="1" dirty="0">
                  <a:solidFill>
                    <a:srgbClr val="000000"/>
                  </a:solidFill>
                  <a:ea typeface="+mn-ea"/>
                  <a:cs typeface="Arial" charset="0"/>
                </a:rPr>
                <a:t>DOWN</a:t>
              </a:r>
            </a:p>
          </p:txBody>
        </p:sp>
        <p:pic>
          <p:nvPicPr>
            <p:cNvPr id="47" name="Picture 46" descr="down_quark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8101" y="2214554"/>
              <a:ext cx="258675" cy="337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5000625" y="2411413"/>
            <a:ext cx="1355725" cy="500062"/>
            <a:chOff x="5072066" y="2928934"/>
            <a:chExt cx="1355549" cy="500066"/>
          </a:xfrm>
        </p:grpSpPr>
        <p:sp>
          <p:nvSpPr>
            <p:cNvPr id="35" name="TextBox 34"/>
            <p:cNvSpPr txBox="1"/>
            <p:nvPr/>
          </p:nvSpPr>
          <p:spPr>
            <a:xfrm>
              <a:off x="5072066" y="3071810"/>
              <a:ext cx="710359" cy="261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en-GB" sz="1100" b="1" dirty="0" smtClean="0">
                  <a:solidFill>
                    <a:srgbClr val="000000"/>
                  </a:solidFill>
                  <a:ea typeface="+mn-ea"/>
                  <a:cs typeface="Arial" charset="0"/>
                </a:rPr>
                <a:t>CHARM</a:t>
              </a:r>
              <a:endParaRPr lang="en-GB" sz="1100" b="1" dirty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pic>
          <p:nvPicPr>
            <p:cNvPr id="48" name="Picture 47" descr="charm_quark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29205" y="2928934"/>
              <a:ext cx="498410" cy="500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6723063" y="2401888"/>
            <a:ext cx="1612900" cy="581025"/>
            <a:chOff x="6795036" y="2919419"/>
            <a:chExt cx="1611932" cy="581019"/>
          </a:xfrm>
        </p:grpSpPr>
        <p:sp>
          <p:nvSpPr>
            <p:cNvPr id="36" name="TextBox 35"/>
            <p:cNvSpPr txBox="1"/>
            <p:nvPr/>
          </p:nvSpPr>
          <p:spPr>
            <a:xfrm>
              <a:off x="6795036" y="3071817"/>
              <a:ext cx="872243" cy="2616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en-GB" sz="1100" b="1" dirty="0">
                  <a:solidFill>
                    <a:srgbClr val="000000"/>
                  </a:solidFill>
                  <a:cs typeface="Arial" charset="0"/>
                </a:rPr>
                <a:t>S</a:t>
              </a:r>
              <a:r>
                <a:rPr lang="en-GB" sz="1100" b="1" dirty="0" smtClean="0">
                  <a:solidFill>
                    <a:srgbClr val="000000"/>
                  </a:solidFill>
                  <a:cs typeface="Arial" charset="0"/>
                </a:rPr>
                <a:t>TRANGE</a:t>
              </a:r>
              <a:endParaRPr lang="en-GB" sz="1100" b="1" dirty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49" name="Picture 48" descr="strange_quark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00812" y="2919419"/>
              <a:ext cx="406156" cy="5810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5000625" y="3057525"/>
            <a:ext cx="1538288" cy="711200"/>
            <a:chOff x="5072066" y="3574876"/>
            <a:chExt cx="1538289" cy="711380"/>
          </a:xfrm>
        </p:grpSpPr>
        <p:sp>
          <p:nvSpPr>
            <p:cNvPr id="37" name="TextBox 36"/>
            <p:cNvSpPr txBox="1"/>
            <p:nvPr/>
          </p:nvSpPr>
          <p:spPr>
            <a:xfrm>
              <a:off x="5072066" y="3786067"/>
              <a:ext cx="470583" cy="2616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en-GB" sz="1100" b="1" dirty="0">
                  <a:solidFill>
                    <a:srgbClr val="000000"/>
                  </a:solidFill>
                  <a:ea typeface="+mn-ea"/>
                  <a:cs typeface="Arial" charset="0"/>
                </a:rPr>
                <a:t>TOP</a:t>
              </a:r>
            </a:p>
          </p:txBody>
        </p:sp>
        <p:pic>
          <p:nvPicPr>
            <p:cNvPr id="50" name="Picture 49" descr="top_quark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57880" y="3574876"/>
              <a:ext cx="752475" cy="711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6723063" y="3054350"/>
            <a:ext cx="1827212" cy="714375"/>
            <a:chOff x="6795036" y="3571876"/>
            <a:chExt cx="1826760" cy="714380"/>
          </a:xfrm>
        </p:grpSpPr>
        <p:sp>
          <p:nvSpPr>
            <p:cNvPr id="38" name="TextBox 37"/>
            <p:cNvSpPr txBox="1"/>
            <p:nvPr/>
          </p:nvSpPr>
          <p:spPr>
            <a:xfrm>
              <a:off x="6795036" y="3786191"/>
              <a:ext cx="838484" cy="261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en-GB" sz="1100" b="1" dirty="0">
                  <a:solidFill>
                    <a:srgbClr val="000000"/>
                  </a:solidFill>
                  <a:ea typeface="+mn-ea"/>
                  <a:cs typeface="Arial" charset="0"/>
                </a:rPr>
                <a:t>BOTTOM</a:t>
              </a:r>
            </a:p>
          </p:txBody>
        </p:sp>
        <p:pic>
          <p:nvPicPr>
            <p:cNvPr id="54" name="Picture 53" descr="bottom_quark.gi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58398" y="3571876"/>
              <a:ext cx="763398" cy="714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5" name="Picture 54" descr="gluon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650" y="4978131"/>
            <a:ext cx="825224" cy="64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 descr="photon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4110" y="4976721"/>
            <a:ext cx="614367" cy="61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 descr="W-boson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2231" y="4906800"/>
            <a:ext cx="749376" cy="67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 descr="Z-boson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01430" y="4903767"/>
            <a:ext cx="632570" cy="61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 descr="graviton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29284" y="5046537"/>
            <a:ext cx="552171" cy="57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6934200" y="4722796"/>
            <a:ext cx="2209800" cy="1295400"/>
            <a:chOff x="3733800" y="5468042"/>
            <a:chExt cx="1905000" cy="1371600"/>
          </a:xfrm>
        </p:grpSpPr>
        <p:sp>
          <p:nvSpPr>
            <p:cNvPr id="57" name="Rectangle 56"/>
            <p:cNvSpPr/>
            <p:nvPr/>
          </p:nvSpPr>
          <p:spPr>
            <a:xfrm>
              <a:off x="3733800" y="5468042"/>
              <a:ext cx="19050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None/>
              </a:pPr>
              <a:r>
                <a:rPr lang="en-GB" sz="1600" b="1" dirty="0" smtClean="0">
                  <a:solidFill>
                    <a:srgbClr val="000000"/>
                  </a:solidFill>
                  <a:latin typeface="Calibri" charset="0"/>
                  <a:cs typeface="Arial" charset="0"/>
                </a:rPr>
                <a:t>HIGGS</a:t>
              </a:r>
            </a:p>
            <a:p>
              <a:pPr algn="ctr" eaLnBrk="1" hangingPunct="1">
                <a:lnSpc>
                  <a:spcPct val="120000"/>
                </a:lnSpc>
                <a:buNone/>
              </a:pPr>
              <a:endParaRPr lang="en-GB" sz="1800" b="1" dirty="0">
                <a:solidFill>
                  <a:srgbClr val="000000"/>
                </a:solidFill>
                <a:latin typeface="Calibri" charset="0"/>
                <a:cs typeface="Arial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endParaRPr lang="en-GB" sz="1200" dirty="0">
                <a:solidFill>
                  <a:srgbClr val="FFFFFF"/>
                </a:solidFill>
                <a:latin typeface="Calibri" charset="0"/>
                <a:cs typeface="Arial" charset="0"/>
              </a:endParaRPr>
            </a:p>
            <a:p>
              <a:pPr algn="ctr" eaLnBrk="1" hangingPunct="1">
                <a:lnSpc>
                  <a:spcPct val="120000"/>
                </a:lnSpc>
                <a:buNone/>
              </a:pPr>
              <a:r>
                <a:rPr lang="en-GB" sz="900" b="1" i="1" dirty="0" smtClean="0">
                  <a:solidFill>
                    <a:srgbClr val="000000"/>
                  </a:solidFill>
                  <a:latin typeface="Calibri" charset="0"/>
                  <a:cs typeface="Arial" charset="0"/>
                </a:rPr>
                <a:t> </a:t>
              </a:r>
              <a:r>
                <a:rPr lang="en-GB" sz="900" b="1" i="1" dirty="0" err="1" smtClean="0">
                  <a:solidFill>
                    <a:srgbClr val="000000"/>
                  </a:solidFill>
                  <a:latin typeface="Calibri" charset="0"/>
                  <a:cs typeface="Arial" charset="0"/>
                </a:rPr>
                <a:t>Brout</a:t>
              </a:r>
              <a:r>
                <a:rPr lang="en-GB" sz="900" b="1" i="1" dirty="0" smtClean="0">
                  <a:solidFill>
                    <a:srgbClr val="000000"/>
                  </a:solidFill>
                  <a:latin typeface="Calibri" charset="0"/>
                  <a:cs typeface="Arial" charset="0"/>
                </a:rPr>
                <a:t>-</a:t>
              </a:r>
              <a:r>
                <a:rPr lang="en-GB" sz="900" b="1" i="1" dirty="0" err="1" smtClean="0">
                  <a:solidFill>
                    <a:srgbClr val="000000"/>
                  </a:solidFill>
                  <a:latin typeface="Calibri" charset="0"/>
                  <a:cs typeface="Arial" charset="0"/>
                </a:rPr>
                <a:t>Englert</a:t>
              </a:r>
              <a:r>
                <a:rPr lang="en-GB" sz="900" b="1" i="1" dirty="0" smtClean="0">
                  <a:solidFill>
                    <a:srgbClr val="000000"/>
                  </a:solidFill>
                  <a:latin typeface="Calibri" charset="0"/>
                  <a:cs typeface="Arial" charset="0"/>
                </a:rPr>
                <a:t>-Higgs field</a:t>
              </a:r>
              <a:endParaRPr lang="en-GB" sz="900" b="1" i="1" dirty="0">
                <a:solidFill>
                  <a:srgbClr val="000000"/>
                </a:solidFill>
                <a:latin typeface="Calibri" charset="0"/>
                <a:cs typeface="Arial" charset="0"/>
              </a:endParaRPr>
            </a:p>
          </p:txBody>
        </p:sp>
        <p:pic>
          <p:nvPicPr>
            <p:cNvPr id="3" name="Picture 2" descr="Boson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5914200"/>
              <a:ext cx="873160" cy="6390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473586" y="5408596"/>
            <a:ext cx="55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5" name="Picture 74" descr="W-boson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069605" y="5135400"/>
            <a:ext cx="749376" cy="67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TextBox 75"/>
          <p:cNvSpPr txBox="1"/>
          <p:nvPr/>
        </p:nvSpPr>
        <p:spPr>
          <a:xfrm>
            <a:off x="-457200" y="6396335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 err="1" smtClean="0">
                <a:latin typeface="Calibri"/>
                <a:cs typeface="Calibri"/>
              </a:rPr>
              <a:t>www.particlezoo.net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6200" y="678931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Calibri"/>
                <a:cs typeface="Calibri"/>
              </a:rPr>
              <a:t>All matter is made of fundamental particles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6812" y="3657600"/>
            <a:ext cx="912718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None/>
            </a:pPr>
            <a:endParaRPr lang="en-US" sz="2800" dirty="0" smtClean="0">
              <a:latin typeface="Calibri"/>
              <a:cs typeface="Calibri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 smtClean="0">
                <a:latin typeface="Calibri"/>
                <a:cs typeface="Calibri"/>
              </a:rPr>
              <a:t>Exchange </a:t>
            </a:r>
            <a:r>
              <a:rPr lang="en-US" sz="2800" dirty="0">
                <a:latin typeface="Calibri"/>
                <a:cs typeface="Calibri"/>
              </a:rPr>
              <a:t>particles called </a:t>
            </a: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bosons</a:t>
            </a:r>
            <a:r>
              <a:rPr lang="en-US" sz="2800" dirty="0">
                <a:latin typeface="Calibri"/>
                <a:cs typeface="Calibri"/>
              </a:rPr>
              <a:t> are associated to </a:t>
            </a:r>
            <a:r>
              <a:rPr lang="en-US" sz="2800" dirty="0" smtClean="0">
                <a:latin typeface="Calibri"/>
                <a:cs typeface="Calibri"/>
              </a:rPr>
              <a:t>forces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29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891"/>
            <a:ext cx="9113838" cy="646331"/>
          </a:xfrm>
        </p:spPr>
        <p:txBody>
          <a:bodyPr/>
          <a:lstStyle/>
          <a:p>
            <a:r>
              <a:rPr lang="en-US" sz="3600" dirty="0" smtClean="0"/>
              <a:t>Particles interact by exchanging other particles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B1B06-5DE9-47D5-A958-40F3AEB9E3D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066800" y="1905000"/>
            <a:ext cx="3429000" cy="99060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1066800" y="4724400"/>
            <a:ext cx="3352800" cy="114300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pic>
        <p:nvPicPr>
          <p:cNvPr id="7" name="Picture 6" descr="patineur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090601" cy="1516527"/>
          </a:xfrm>
          <a:prstGeom prst="rect">
            <a:avLst/>
          </a:prstGeom>
        </p:spPr>
      </p:pic>
      <p:pic>
        <p:nvPicPr>
          <p:cNvPr id="8" name="Picture 7" descr="patineu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4876800"/>
            <a:ext cx="1287818" cy="1600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4343400" y="2438400"/>
            <a:ext cx="381000" cy="3810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1935" y="969169"/>
            <a:ext cx="8067265" cy="5660231"/>
            <a:chOff x="914400" y="990600"/>
            <a:chExt cx="8067265" cy="5660231"/>
          </a:xfrm>
        </p:grpSpPr>
        <p:cxnSp>
          <p:nvCxnSpPr>
            <p:cNvPr id="14" name="Straight Connector 13"/>
            <p:cNvCxnSpPr/>
            <p:nvPr/>
          </p:nvCxnSpPr>
          <p:spPr bwMode="auto">
            <a:xfrm flipV="1">
              <a:off x="4495800" y="1783556"/>
              <a:ext cx="3125730" cy="654844"/>
            </a:xfrm>
            <a:prstGeom prst="line">
              <a:avLst/>
            </a:prstGeom>
            <a:noFill/>
            <a:ln w="571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 flipV="1">
              <a:off x="4572000" y="4876800"/>
              <a:ext cx="2895600" cy="609600"/>
            </a:xfrm>
            <a:prstGeom prst="line">
              <a:avLst/>
            </a:prstGeom>
            <a:noFill/>
            <a:ln w="57150" cap="flat" cmpd="sng" algn="ctr">
              <a:solidFill>
                <a:srgbClr val="00000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pic>
          <p:nvPicPr>
            <p:cNvPr id="16" name="Picture 15" descr="patineur1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1530" y="990600"/>
              <a:ext cx="1217670" cy="1753484"/>
            </a:xfrm>
            <a:prstGeom prst="rect">
              <a:avLst/>
            </a:prstGeom>
          </p:spPr>
        </p:pic>
        <p:pic>
          <p:nvPicPr>
            <p:cNvPr id="17" name="Picture 16" descr="patineur2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43800" y="4800600"/>
              <a:ext cx="1437865" cy="1850231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 bwMode="auto">
            <a:xfrm>
              <a:off x="918104" y="1519238"/>
              <a:ext cx="3658365" cy="969169"/>
            </a:xfrm>
            <a:prstGeom prst="line">
              <a:avLst/>
            </a:prstGeom>
            <a:noFill/>
            <a:ln w="571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914400" y="4800601"/>
              <a:ext cx="3657601" cy="838199"/>
            </a:xfrm>
            <a:prstGeom prst="line">
              <a:avLst/>
            </a:prstGeom>
            <a:noFill/>
            <a:ln w="57150" cap="flat" cmpd="sng" algn="ctr">
              <a:solidFill>
                <a:srgbClr val="00000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4495800" y="2488406"/>
              <a:ext cx="0" cy="2290763"/>
            </a:xfrm>
            <a:prstGeom prst="straightConnector1">
              <a:avLst/>
            </a:prstGeom>
            <a:noFill/>
            <a:ln w="571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54030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93889E-18 L 0.425 0.16667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1.18573E-6 L 0.37983 -0.138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66" y="-6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3821 L -0.02397 0.321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 0.16667 L 0.83334 5.55556E-6 " pathEditMode="relative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664 -0.14451 L -0.79993 0.0333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73" y="88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82 -0.13895 L 0.77996 0.02779 " pathEditMode="relative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Designs\Gesture.pot</Template>
  <TotalTime>23478</TotalTime>
  <Words>989</Words>
  <Application>Microsoft Macintosh PowerPoint</Application>
  <PresentationFormat>On-screen Show (4:3)</PresentationFormat>
  <Paragraphs>249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Gesture</vt:lpstr>
      <vt:lpstr>What does a Higgs boson eat during the winter  …and other essential details</vt:lpstr>
      <vt:lpstr>CERN</vt:lpstr>
      <vt:lpstr>The Legoland version of Copenhagen </vt:lpstr>
      <vt:lpstr>At Legoland, here is what fundamental particles look like</vt:lpstr>
      <vt:lpstr>What are the smallest building blocks of matter?</vt:lpstr>
      <vt:lpstr>Protons and neutrons are made of quarks</vt:lpstr>
      <vt:lpstr>That’s all you need to form all elements</vt:lpstr>
      <vt:lpstr>PowerPoint Presentation</vt:lpstr>
      <vt:lpstr>Particles interact by exchanging other particles</vt:lpstr>
      <vt:lpstr>Major problem with the equations</vt:lpstr>
      <vt:lpstr>Modify the equations of the Standard Model </vt:lpstr>
      <vt:lpstr>To generate mass, we need:</vt:lpstr>
      <vt:lpstr>The Brout-Englert-Higgs mechanism </vt:lpstr>
      <vt:lpstr>PowerPoint Presentation</vt:lpstr>
      <vt:lpstr>With the Higgs field, it is as if the whole space is viscous </vt:lpstr>
      <vt:lpstr>2. How does the Higgs field generate mass</vt:lpstr>
      <vt:lpstr>The Higgs field gives mass without dissipating  energy</vt:lpstr>
      <vt:lpstr>How much mass?</vt:lpstr>
      <vt:lpstr>The mass in matter</vt:lpstr>
      <vt:lpstr>To summarize, there are 3 aspects:</vt:lpstr>
      <vt:lpstr>The Higgs boson</vt:lpstr>
      <vt:lpstr>How can we create a Higgs boson?</vt:lpstr>
      <vt:lpstr>PowerPoint Presentation</vt:lpstr>
      <vt:lpstr>The energy released during the collisions materialises to create particles:  E=mc2</vt:lpstr>
      <vt:lpstr>Decay of a Higgs boson</vt:lpstr>
      <vt:lpstr>PowerPoint Presentation</vt:lpstr>
      <vt:lpstr>PowerPoint Presentation</vt:lpstr>
      <vt:lpstr>Dark matter mystery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distinguish an event containing a Higgs boson from all other events?</vt:lpstr>
      <vt:lpstr>Example: The gravitational field</vt:lpstr>
      <vt:lpstr>Great discovery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the Higgs boson</dc:title>
  <dc:creator>pauline</dc:creator>
  <cp:lastModifiedBy>CERN User</cp:lastModifiedBy>
  <cp:revision>909</cp:revision>
  <dcterms:created xsi:type="dcterms:W3CDTF">2013-09-29T06:38:09Z</dcterms:created>
  <dcterms:modified xsi:type="dcterms:W3CDTF">2013-11-25T15:06:03Z</dcterms:modified>
</cp:coreProperties>
</file>